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6" r:id="rId3"/>
    <p:sldId id="258" r:id="rId4"/>
    <p:sldId id="259" r:id="rId5"/>
    <p:sldId id="278" r:id="rId6"/>
    <p:sldId id="262" r:id="rId7"/>
    <p:sldId id="279" r:id="rId8"/>
    <p:sldId id="280" r:id="rId9"/>
    <p:sldId id="281" r:id="rId10"/>
    <p:sldId id="264" r:id="rId11"/>
    <p:sldId id="282" r:id="rId12"/>
    <p:sldId id="284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81" d="100"/>
          <a:sy n="81" d="100"/>
        </p:scale>
        <p:origin x="-78" y="-7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pPr rtl="0"/>
              <a:t>08.12.2021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pPr rtl="0"/>
              <a:t>08.12.2021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mtClean="0"/>
              <a:t>Развитие </a:t>
            </a:r>
            <a:r>
              <a:rPr lang="ru-RU" dirty="0" smtClean="0"/>
              <a:t>читательской грамотности на уроках русского языка и литературы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Учитель </a:t>
            </a:r>
            <a:r>
              <a:rPr lang="ru-RU" dirty="0" smtClean="0"/>
              <a:t>русского языка и литературы </a:t>
            </a:r>
          </a:p>
          <a:p>
            <a:pPr rtl="0"/>
            <a:r>
              <a:rPr lang="ru-RU" dirty="0" smtClean="0"/>
              <a:t>Полищук А.Е.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836712"/>
            <a:ext cx="1101722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Известный английский писатель Бернард Шоу сказал однажды: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вас есть одно яблоко, и у меня есть яблоко, и если мы обменяемся этими яблоками, то у вас и у меня останется по одному яблоку. А если у вас есть идея, и у меня есть идея, и мы обменяемся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идеями, то у каждого из нас станет по две идеи».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3789040"/>
            <a:ext cx="3793554" cy="288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5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-189651"/>
            <a:ext cx="10657184" cy="7047651"/>
          </a:xfrm>
        </p:spPr>
      </p:pic>
    </p:spTree>
    <p:extLst>
      <p:ext uri="{BB962C8B-B14F-4D97-AF65-F5344CB8AC3E}">
        <p14:creationId xmlns:p14="http://schemas.microsoft.com/office/powerpoint/2010/main" val="34312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« Всё моё!» - сказало злато,</a:t>
            </a:r>
          </a:p>
          <a:p>
            <a:r>
              <a:rPr lang="ru-RU" sz="4000" b="1" dirty="0"/>
              <a:t>« Всё моё!» - сказал булат,</a:t>
            </a:r>
          </a:p>
          <a:p>
            <a:r>
              <a:rPr lang="ru-RU" sz="4000" b="1" dirty="0"/>
              <a:t>« Всё куплю!» - сказало злато,</a:t>
            </a:r>
          </a:p>
          <a:p>
            <a:r>
              <a:rPr lang="ru-RU" sz="4000" b="1" dirty="0"/>
              <a:t>« Всё возьму!» - сказал булат.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0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/>
              <a:t>Чем более читаете, не размышляя,</a:t>
            </a:r>
            <a:br>
              <a:rPr lang="ru-RU" sz="2800" dirty="0"/>
            </a:br>
            <a:r>
              <a:rPr lang="ru-RU" sz="2800" dirty="0"/>
              <a:t>тем более уверяетесь, что много </a:t>
            </a:r>
            <a:r>
              <a:rPr lang="ru-RU" sz="2800" dirty="0" smtClean="0"/>
              <a:t>знаете,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 чем более размышляете, читая, тем яснее видите,</a:t>
            </a:r>
            <a:br>
              <a:rPr lang="ru-RU" sz="2800" dirty="0"/>
            </a:br>
            <a:r>
              <a:rPr lang="ru-RU" sz="2800" dirty="0"/>
              <a:t>что знаете еще очень мало.</a:t>
            </a:r>
            <a:br>
              <a:rPr lang="ru-RU" sz="2800" dirty="0"/>
            </a:br>
            <a:r>
              <a:rPr lang="ru-RU" sz="2800" dirty="0"/>
              <a:t>Вольтер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Добро пожаловать!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Поприветствуйте родителей в классе.</a:t>
            </a:r>
          </a:p>
          <a:p>
            <a:pPr rtl="0"/>
            <a:r>
              <a:rPr lang="ru-RU" dirty="0" smtClean="0"/>
              <a:t>Перечислите цели дня открытых дверей:</a:t>
            </a:r>
          </a:p>
          <a:p>
            <a:pPr lvl="1" rtl="0"/>
            <a:r>
              <a:rPr lang="ru-RU" dirty="0" smtClean="0"/>
              <a:t>объяснить родителям, чем будут заниматься их дети на протяжении учебного года;</a:t>
            </a:r>
          </a:p>
          <a:p>
            <a:pPr lvl="1" rtl="0"/>
            <a:r>
              <a:rPr lang="ru-RU" dirty="0" smtClean="0"/>
              <a:t>рассказать о том, что вы ждете от детей;</a:t>
            </a:r>
          </a:p>
          <a:p>
            <a:pPr lvl="1" rtl="0"/>
            <a:r>
              <a:rPr lang="ru-RU" dirty="0" smtClean="0"/>
              <a:t>поделиться информацией о том, как родители могут помочь детям в процессе обучения.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0"/>
            <a:ext cx="11653179" cy="68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0"/>
            <a:ext cx="10873208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Читательская </a:t>
            </a:r>
            <a:r>
              <a:rPr lang="ru-RU" sz="3200" dirty="0" smtClean="0"/>
              <a:t>грамотность – это способность </a:t>
            </a:r>
            <a:r>
              <a:rPr lang="ru-RU" sz="3200" dirty="0"/>
              <a:t>учащихся к осмыслению текстов различного содержания и формата, </a:t>
            </a:r>
            <a:r>
              <a:rPr lang="ru-RU" sz="3200" dirty="0" smtClean="0"/>
              <a:t> </a:t>
            </a:r>
            <a:r>
              <a:rPr lang="ru-RU" sz="3200" dirty="0"/>
              <a:t>способность к использованию прочитанного в различных жизненных ситуациях, в том числе и для достижения своих целей, расширения знаний и </a:t>
            </a:r>
            <a:r>
              <a:rPr lang="ru-RU" sz="3200" dirty="0" smtClean="0"/>
              <a:t>возможностей.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46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5980" y="404664"/>
            <a:ext cx="7579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Грамотность чтения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49996" y="1412776"/>
            <a:ext cx="360040" cy="72008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8902724" y="1412776"/>
            <a:ext cx="360040" cy="72008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3772" y="2542016"/>
            <a:ext cx="60928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/>
              <a:t>умения, </a:t>
            </a:r>
            <a:r>
              <a:rPr lang="ru-RU" sz="4000" b="1" dirty="0" smtClean="0"/>
              <a:t>основанные </a:t>
            </a:r>
            <a:r>
              <a:rPr lang="ru-RU" sz="4000" b="1" dirty="0"/>
              <a:t>на тексте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95639" y="2348880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/>
              <a:t>умения, основанные на собственных размышлениях о прочитанном</a:t>
            </a:r>
          </a:p>
        </p:txBody>
      </p:sp>
    </p:spTree>
    <p:extLst>
      <p:ext uri="{BB962C8B-B14F-4D97-AF65-F5344CB8AC3E}">
        <p14:creationId xmlns:p14="http://schemas.microsoft.com/office/powerpoint/2010/main" val="19014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Инфографика</a:t>
            </a:r>
            <a:r>
              <a:rPr lang="ru-RU" dirty="0"/>
              <a:t> - это графическое представление сложной информации.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Teacher-034\Desktop\ст срав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124744"/>
            <a:ext cx="90010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0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512427"/>
            <a:ext cx="8424936" cy="5868901"/>
          </a:xfrm>
        </p:spPr>
      </p:pic>
    </p:spTree>
    <p:extLst>
      <p:ext uri="{BB962C8B-B14F-4D97-AF65-F5344CB8AC3E}">
        <p14:creationId xmlns:p14="http://schemas.microsoft.com/office/powerpoint/2010/main" val="19587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«День открытых дверей в классе»</Template>
  <TotalTime>680</TotalTime>
  <Words>237</Words>
  <Application>Microsoft Office PowerPoint</Application>
  <PresentationFormat>Произвольный</PresentationFormat>
  <Paragraphs>22</Paragraphs>
  <Slides>12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"День открытых дверей в классе"</vt:lpstr>
      <vt:lpstr>Развитие читательской грамотности на уроках русского языка и литературы</vt:lpstr>
      <vt:lpstr>Чем более читаете, не размышляя, тем более уверяетесь, что много знаете, а чем более размышляете, читая, тем яснее видите, что знаете еще очень мало. Вольтер </vt:lpstr>
      <vt:lpstr>Добро пожаловать!</vt:lpstr>
      <vt:lpstr>Презентация PowerPoint</vt:lpstr>
      <vt:lpstr>Презентация PowerPoint</vt:lpstr>
      <vt:lpstr>Презентация PowerPoint</vt:lpstr>
      <vt:lpstr>Инфографика - это графическое представление сложной информации.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на уроках русского языка.</dc:title>
  <dc:creator>Эльдорадо</dc:creator>
  <cp:lastModifiedBy>pechat</cp:lastModifiedBy>
  <cp:revision>31</cp:revision>
  <dcterms:created xsi:type="dcterms:W3CDTF">2019-03-23T09:49:37Z</dcterms:created>
  <dcterms:modified xsi:type="dcterms:W3CDTF">2021-12-08T05:51:31Z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