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9" r:id="rId3"/>
    <p:sldId id="334" r:id="rId4"/>
    <p:sldId id="361" r:id="rId5"/>
    <p:sldId id="352" r:id="rId6"/>
    <p:sldId id="315" r:id="rId7"/>
    <p:sldId id="320" r:id="rId8"/>
    <p:sldId id="322" r:id="rId9"/>
    <p:sldId id="353" r:id="rId10"/>
    <p:sldId id="344" r:id="rId11"/>
    <p:sldId id="323" r:id="rId12"/>
    <p:sldId id="317" r:id="rId13"/>
    <p:sldId id="318" r:id="rId14"/>
    <p:sldId id="321" r:id="rId15"/>
    <p:sldId id="324" r:id="rId16"/>
    <p:sldId id="335" r:id="rId17"/>
    <p:sldId id="336" r:id="rId18"/>
    <p:sldId id="337" r:id="rId19"/>
    <p:sldId id="305" r:id="rId20"/>
    <p:sldId id="310" r:id="rId21"/>
    <p:sldId id="354" r:id="rId22"/>
    <p:sldId id="339" r:id="rId23"/>
    <p:sldId id="358" r:id="rId24"/>
    <p:sldId id="359" r:id="rId25"/>
    <p:sldId id="362" r:id="rId26"/>
    <p:sldId id="311" r:id="rId27"/>
    <p:sldId id="350" r:id="rId28"/>
    <p:sldId id="338" r:id="rId29"/>
    <p:sldId id="312" r:id="rId30"/>
    <p:sldId id="363" r:id="rId31"/>
    <p:sldId id="348" r:id="rId32"/>
    <p:sldId id="355" r:id="rId33"/>
    <p:sldId id="356" r:id="rId34"/>
    <p:sldId id="316" r:id="rId35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06" autoAdjust="0"/>
  </p:normalViewPr>
  <p:slideViewPr>
    <p:cSldViewPr>
      <p:cViewPr>
        <p:scale>
          <a:sx n="80" d="100"/>
          <a:sy n="80" d="100"/>
        </p:scale>
        <p:origin x="-1272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Выбор профиля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9А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гуманитарный</c:v>
                </c:pt>
                <c:pt idx="1">
                  <c:v>социально-экономический</c:v>
                </c:pt>
                <c:pt idx="2">
                  <c:v>естественно-научный</c:v>
                </c:pt>
                <c:pt idx="3">
                  <c:v>технологический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9Б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гуманитарный</c:v>
                </c:pt>
                <c:pt idx="1">
                  <c:v>социально-экономический</c:v>
                </c:pt>
                <c:pt idx="2">
                  <c:v>естественно-научный</c:v>
                </c:pt>
                <c:pt idx="3">
                  <c:v>технологический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9В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гуманитарный</c:v>
                </c:pt>
                <c:pt idx="1">
                  <c:v>социально-экономический</c:v>
                </c:pt>
                <c:pt idx="2">
                  <c:v>естественно-научный</c:v>
                </c:pt>
                <c:pt idx="3">
                  <c:v>технологический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9Г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гуманитарный</c:v>
                </c:pt>
                <c:pt idx="1">
                  <c:v>социально-экономический</c:v>
                </c:pt>
                <c:pt idx="2">
                  <c:v>естественно-научный</c:v>
                </c:pt>
                <c:pt idx="3">
                  <c:v>технологический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1">
                  <c:v>5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35360"/>
        <c:axId val="116424000"/>
      </c:barChart>
      <c:catAx>
        <c:axId val="123535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424000"/>
        <c:crosses val="autoZero"/>
        <c:auto val="1"/>
        <c:lblAlgn val="ctr"/>
        <c:lblOffset val="100"/>
        <c:noMultiLvlLbl val="0"/>
      </c:catAx>
      <c:valAx>
        <c:axId val="116424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3535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AF929-57F4-4ADD-9941-4524345F0860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6777E-48CB-4FB9-881C-D5934E1EF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3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67CA-8376-416D-BD0E-70742A954E69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01BA-375E-4AF3-9B00-F5130094E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7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01BA-375E-4AF3-9B00-F5130094E0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8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101BA-375E-4AF3-9B00-F5130094E09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71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04A5C-421B-4F1A-AFB4-483F7608A2F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0112" y="3286132"/>
            <a:ext cx="3168352" cy="1186652"/>
          </a:xfrm>
        </p:spPr>
        <p:txBody>
          <a:bodyPr/>
          <a:lstStyle/>
          <a:p>
            <a:r>
              <a:rPr lang="ru-RU" sz="16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Петрова Светлана Леонидовна, заместитель директора по УВР </a:t>
            </a:r>
            <a:br>
              <a:rPr lang="ru-RU" sz="16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МБОУ СОШ № 32</a:t>
            </a:r>
            <a:endParaRPr lang="ru-RU" sz="1600" b="0" dirty="0"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85163" y="1653650"/>
            <a:ext cx="7772400" cy="140030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Родительское собрание 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«Как помочь ребенку с выбором экзаменов?»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71604" y="3053956"/>
            <a:ext cx="6813444" cy="80367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2303858"/>
            <a:ext cx="6813444" cy="75009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57623" y="3143254"/>
            <a:ext cx="4291009" cy="150019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Дополнительные резервные дни в </a:t>
            </a:r>
            <a:r>
              <a:rPr lang="ru-RU" sz="4000" dirty="0" smtClean="0"/>
              <a:t>2025 </a:t>
            </a:r>
            <a:r>
              <a:rPr lang="ru-RU" sz="4000" dirty="0"/>
              <a:t>году назначены на следующие даты</a:t>
            </a:r>
            <a:r>
              <a:rPr lang="ru-RU" sz="40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</a:t>
            </a:r>
            <a:r>
              <a:rPr lang="ru-RU" dirty="0"/>
              <a:t>сентября </a:t>
            </a:r>
            <a:r>
              <a:rPr lang="ru-RU" dirty="0" smtClean="0"/>
              <a:t>(</a:t>
            </a:r>
            <a:r>
              <a:rPr lang="ru-RU" sz="2800" dirty="0" smtClean="0"/>
              <a:t>вторник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smtClean="0"/>
              <a:t>математика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сентября </a:t>
            </a:r>
            <a:r>
              <a:rPr lang="ru-RU" dirty="0" smtClean="0"/>
              <a:t>(пятница) </a:t>
            </a:r>
            <a:r>
              <a:rPr lang="ru-RU" dirty="0"/>
              <a:t>—русский язык;</a:t>
            </a:r>
          </a:p>
          <a:p>
            <a:r>
              <a:rPr lang="ru-RU" dirty="0" smtClean="0"/>
              <a:t>9 </a:t>
            </a:r>
            <a:r>
              <a:rPr lang="ru-RU" dirty="0"/>
              <a:t>сентября </a:t>
            </a:r>
            <a:r>
              <a:rPr lang="ru-RU" dirty="0" smtClean="0"/>
              <a:t>(</a:t>
            </a:r>
            <a:r>
              <a:rPr lang="ru-RU" sz="2400" dirty="0"/>
              <a:t>вторник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sz="2400" dirty="0"/>
              <a:t>б</a:t>
            </a:r>
            <a:r>
              <a:rPr lang="ru-RU" sz="2400" dirty="0" smtClean="0"/>
              <a:t>иология, география, история, физика</a:t>
            </a:r>
            <a:endParaRPr lang="ru-RU" dirty="0"/>
          </a:p>
          <a:p>
            <a:r>
              <a:rPr lang="ru-RU" dirty="0" smtClean="0"/>
              <a:t>12 </a:t>
            </a:r>
            <a:r>
              <a:rPr lang="ru-RU" dirty="0"/>
              <a:t>сентября (</a:t>
            </a:r>
            <a:r>
              <a:rPr lang="ru-RU" dirty="0" smtClean="0"/>
              <a:t>пятница) </a:t>
            </a:r>
            <a:r>
              <a:rPr lang="ru-RU" dirty="0"/>
              <a:t>— </a:t>
            </a:r>
            <a:r>
              <a:rPr lang="ru-RU" sz="2400" dirty="0"/>
              <a:t>по </a:t>
            </a:r>
            <a:r>
              <a:rPr lang="ru-RU" sz="2400" dirty="0" smtClean="0"/>
              <a:t>остальным </a:t>
            </a:r>
            <a:r>
              <a:rPr lang="ru-RU" sz="2400" dirty="0"/>
              <a:t>учебным </a:t>
            </a:r>
            <a:r>
              <a:rPr lang="ru-RU" sz="2400" dirty="0" smtClean="0"/>
              <a:t>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21354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Дополнительные резервные дни в </a:t>
            </a:r>
            <a:r>
              <a:rPr lang="ru-RU" sz="4000" dirty="0" smtClean="0"/>
              <a:t>2025 </a:t>
            </a:r>
            <a:r>
              <a:rPr lang="ru-RU" sz="4000" dirty="0"/>
              <a:t>году назначены на следующие даты</a:t>
            </a:r>
            <a:r>
              <a:rPr lang="ru-RU" sz="40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17 </a:t>
            </a:r>
            <a:r>
              <a:rPr lang="ru-RU" dirty="0"/>
              <a:t>сентября </a:t>
            </a:r>
            <a:r>
              <a:rPr lang="ru-RU" dirty="0" smtClean="0"/>
              <a:t>(среда) </a:t>
            </a:r>
            <a:r>
              <a:rPr lang="ru-RU" dirty="0"/>
              <a:t>—русский язык;</a:t>
            </a:r>
          </a:p>
          <a:p>
            <a:r>
              <a:rPr lang="ru-RU" dirty="0" smtClean="0"/>
              <a:t>18 </a:t>
            </a:r>
            <a:r>
              <a:rPr lang="ru-RU" dirty="0"/>
              <a:t>сентября (четверг) — </a:t>
            </a:r>
            <a:r>
              <a:rPr lang="ru-RU" dirty="0" smtClean="0"/>
              <a:t>математика;</a:t>
            </a:r>
            <a:endParaRPr lang="ru-RU" dirty="0"/>
          </a:p>
          <a:p>
            <a:r>
              <a:rPr lang="ru-RU" dirty="0" smtClean="0"/>
              <a:t>19 </a:t>
            </a:r>
            <a:r>
              <a:rPr lang="ru-RU" dirty="0"/>
              <a:t>сентября (</a:t>
            </a:r>
            <a:r>
              <a:rPr lang="ru-RU" dirty="0" smtClean="0"/>
              <a:t>пятница) </a:t>
            </a:r>
            <a:r>
              <a:rPr lang="ru-RU" dirty="0"/>
              <a:t>— </a:t>
            </a:r>
            <a:r>
              <a:rPr lang="ru-RU" sz="2400" dirty="0"/>
              <a:t>по всем учебным предметам (кроме русского языка и математики);</a:t>
            </a:r>
            <a:endParaRPr lang="ru-RU" dirty="0"/>
          </a:p>
          <a:p>
            <a:r>
              <a:rPr lang="ru-RU" dirty="0" smtClean="0"/>
              <a:t>22 </a:t>
            </a:r>
            <a:r>
              <a:rPr lang="ru-RU" dirty="0"/>
              <a:t>сентября </a:t>
            </a:r>
            <a:r>
              <a:rPr lang="ru-RU" dirty="0" smtClean="0"/>
              <a:t>(понедельник) </a:t>
            </a:r>
            <a:r>
              <a:rPr lang="ru-RU" dirty="0"/>
              <a:t>— </a:t>
            </a:r>
            <a:r>
              <a:rPr lang="ru-RU" sz="2400" dirty="0"/>
              <a:t>по всем учебным предметам (кроме русского языка и математики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23 сентября (</a:t>
            </a:r>
            <a:r>
              <a:rPr lang="ru-RU" sz="2400" dirty="0"/>
              <a:t>вторник) - по всем учебным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4768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Продолжительность ОГЭ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51610"/>
            <a:ext cx="8784976" cy="32918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русскому языку, математике и литературе составляет 3 часа 55 минут (235 минут);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 – 3 часа (180 минут);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информатике, географии, биологии – 2 часа 30 минут (150 минут);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иностранным языкам (кроме говорения) – 2 часа (120 минут); по иностранным языкам раздел «Говорение» – 15 минут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экзамены начинаются 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часов утра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местному времени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6696744" cy="72008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Что может быть на экзамене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27226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сдачи ОГЭ по русскому языку – орфографический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словарь (выдает школа);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математике –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линейку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справочные материалы (будут в комплекте КИМ);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физике –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линейку, калькулятор,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лабораторное оборудование.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биологии разрешены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линейка и калькулятор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литературе – орфографический словарь, полные тексты художественных произведений, сборники лирики;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географии –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линейка, калькулятор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географические атласы за 7–9 классы.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сдающим химию -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непрограммируемый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калькулятор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комплект химических реактивов и лабораторное оборудование, таблицу Менделеева, таблицу растворимости солей, кислот и оснований в воде, электрохимический ряд напряжений металлов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7534"/>
            <a:ext cx="8424936" cy="4248472"/>
          </a:xfrm>
        </p:spPr>
        <p:txBody>
          <a:bodyPr>
            <a:noAutofit/>
          </a:bodyPr>
          <a:lstStyle/>
          <a:p>
            <a:r>
              <a:rPr lang="ru-RU" sz="2000" dirty="0"/>
              <a:t>Запрещено приносить средства связи, фото- аудио- и видеоаппаратуру, носители данных, программируемые устройства и справочные материалы, не предусмотренные правилами. </a:t>
            </a:r>
            <a:endParaRPr lang="ru-RU" sz="2000" dirty="0" smtClean="0"/>
          </a:p>
          <a:p>
            <a:r>
              <a:rPr lang="ru-RU" sz="2000" dirty="0" smtClean="0"/>
              <a:t>Недопустимо </a:t>
            </a:r>
            <a:r>
              <a:rPr lang="ru-RU" sz="2000" dirty="0"/>
              <a:t>использование собственных черновиков. Все черновые материалы сдаются вместе с самой экзаменационной работой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аудиторию можно приносить ручку с чернилами черного цвета, воду и лекарства. Для сдачи экзамена необходим паспорт.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ходе проведения экзамена участникам запрещено переговариваться между собой, самовольно менять рассадку, покидать аудиторию без сопровождающего лица, выносить с собой экзаменационные материалы, передавать предметы другим экзаменуемым.</a:t>
            </a:r>
          </a:p>
        </p:txBody>
      </p:sp>
    </p:spTree>
    <p:extLst>
      <p:ext uri="{BB962C8B-B14F-4D97-AF65-F5344CB8AC3E}">
        <p14:creationId xmlns:p14="http://schemas.microsoft.com/office/powerpoint/2010/main" val="16570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28066"/>
            <a:ext cx="7715200" cy="3875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Когда и как узнать результаты ОГЭ </a:t>
            </a:r>
            <a:r>
              <a:rPr lang="ru-RU" sz="4000" dirty="0" smtClean="0"/>
              <a:t>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31590"/>
            <a:ext cx="8640960" cy="32918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</a:t>
            </a:r>
            <a:r>
              <a:rPr lang="ru-RU" sz="1800" dirty="0"/>
              <a:t>течение 10 дней после сдачи экзамена становятся известны результаты. Их сообщают в учебном учреждении, а также через официальный сайт экзамена.</a:t>
            </a:r>
          </a:p>
          <a:p>
            <a:r>
              <a:rPr lang="ru-RU" sz="1800" dirty="0" smtClean="0"/>
              <a:t>Для </a:t>
            </a:r>
            <a:r>
              <a:rPr lang="ru-RU" sz="1800" dirty="0"/>
              <a:t>просмотра результатов необходимо ввести регион, в котором сдавался экзамен, и перейти на региональный сайт. Далее потребуются ФИО, серия и номер паспорта ученика.</a:t>
            </a:r>
          </a:p>
          <a:p>
            <a:r>
              <a:rPr lang="ru-RU" sz="1800" dirty="0" smtClean="0"/>
              <a:t>Выпускник </a:t>
            </a:r>
            <a:r>
              <a:rPr lang="ru-RU" sz="1800" dirty="0"/>
              <a:t>девятого класса имеет право оспорить результаты экзамена, если уверен, что при проверке была допущена ошибка. Он может подать апелляцию в течение двух рабочих дней после публикации результатов.</a:t>
            </a:r>
          </a:p>
          <a:p>
            <a:r>
              <a:rPr lang="ru-RU" sz="1800" dirty="0" smtClean="0"/>
              <a:t>Основанием </a:t>
            </a:r>
            <a:r>
              <a:rPr lang="ru-RU" sz="1800" dirty="0"/>
              <a:t>для апелляции не является ошибка, допущенная учеником в оформлении экзаменационных материалов. Не примут апелляцию и в том случае, если у учащегося есть вопросы к структуре и содержанию экзамена. Не подлежат оспариванию задания с кратким ответом.</a:t>
            </a:r>
          </a:p>
        </p:txBody>
      </p:sp>
    </p:spTree>
    <p:extLst>
      <p:ext uri="{BB962C8B-B14F-4D97-AF65-F5344CB8AC3E}">
        <p14:creationId xmlns:p14="http://schemas.microsoft.com/office/powerpoint/2010/main" val="10000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16479" r="20422" b="7137"/>
          <a:stretch>
            <a:fillRect/>
          </a:stretch>
        </p:blipFill>
        <p:spPr bwMode="auto">
          <a:xfrm>
            <a:off x="0" y="160237"/>
            <a:ext cx="9227624" cy="48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Перевод баллов оценки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74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1265272"/>
                <a:gridCol w="1645920"/>
                <a:gridCol w="1645920"/>
                <a:gridCol w="1645920"/>
              </a:tblGrid>
              <a:tr h="29717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«2»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«3»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«4»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«5»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0-14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15-22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23-28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29-33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0-7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8-14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15-21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22- 31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Физика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0-10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11-22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23-34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35-45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Химия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0-9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10-20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21-30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31-40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Биология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0-12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13-24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25-35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36-45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География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0-11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12-18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19-25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26-31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Обществознание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0-13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14-23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24-31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32-37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История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0-10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11-20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21-29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30-37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Литература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0-15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16-26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27-36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37-45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297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Информатика 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0-4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5-10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11-15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16-19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  <a:tr h="480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Иностранный язык</a:t>
                      </a:r>
                      <a:endParaRPr lang="ru-RU" sz="1400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0-28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29-45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46-57</a:t>
                      </a:r>
                      <a:endParaRPr lang="ru-RU" sz="1500" b="1" dirty="0"/>
                    </a:p>
                  </a:txBody>
                  <a:tcPr marT="34288" marB="34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58-68</a:t>
                      </a:r>
                      <a:endParaRPr lang="ru-RU" sz="1500" b="1" dirty="0"/>
                    </a:p>
                  </a:txBody>
                  <a:tcPr marT="34288" marB="342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4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2025-2026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 smtClean="0"/>
              <a:t>10 класс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369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004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71553"/>
            <a:ext cx="8534182" cy="3929090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 «Об образовании в Российской Федерации»;</a:t>
            </a:r>
          </a:p>
          <a:p>
            <a:pPr lvl="0"/>
            <a:r>
              <a:rPr lang="ru-RU" sz="16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федеральный государственный образовательный стандарт среднего общего образования» (приказ Министерства просвещения Российской Федерации от 12 августа 2022 г. № 732);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среднего общего образования (ФОП СОО) (приказ Министерства просвещения Российской Федерации от 18.05.2023 № 371);</a:t>
            </a:r>
          </a:p>
          <a:p>
            <a:pPr lvl="0"/>
            <a:r>
              <a:rPr lang="ru-RU" sz="16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Российской Федерации «Об утверждении </a:t>
            </a:r>
            <a:r>
              <a:rPr lang="ru-RU" sz="1600" b="1" dirty="0" err="1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 2.4.3648-20 «Санитарно-эпидемиологические требования к организации воспитания и обучения, отдыха и оздоровления детей и молодежи» от 28 сентября 2020 г. № 28;</a:t>
            </a:r>
            <a:endParaRPr lang="ru-RU" sz="1600" b="1" dirty="0">
              <a:solidFill>
                <a:srgbClr val="1B8EA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02.09.2020г. № 458 «Об утверждении Порядка приёма на обучение по образовательным программам начального общего, основного общего и среднего общего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41534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45950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Допуск к экзаменам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699542"/>
            <a:ext cx="8661648" cy="3651880"/>
          </a:xfrm>
        </p:spPr>
        <p:txBody>
          <a:bodyPr>
            <a:noAutofit/>
          </a:bodyPr>
          <a:lstStyle/>
          <a:p>
            <a:r>
              <a:rPr lang="ru-RU" sz="1800" dirty="0"/>
              <a:t>К экзаменам будут допущены ученики, </a:t>
            </a:r>
            <a:r>
              <a:rPr lang="ru-RU" sz="1800" dirty="0" smtClean="0"/>
              <a:t>сдавшие итоговое собеседование и окончившие </a:t>
            </a:r>
            <a:r>
              <a:rPr lang="ru-RU" sz="1800" dirty="0"/>
              <a:t>девятый класс по общеобразовательным </a:t>
            </a:r>
            <a:r>
              <a:rPr lang="ru-RU" sz="1800" dirty="0" smtClean="0"/>
              <a:t>программам.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Индивидуальный проект – записывается в аттестат по системе «Зачтено»/ «</a:t>
            </a:r>
            <a:r>
              <a:rPr lang="ru-RU" sz="1800" b="1" dirty="0" err="1" smtClean="0">
                <a:solidFill>
                  <a:srgbClr val="FF0000"/>
                </a:solidFill>
              </a:rPr>
              <a:t>Незачтено</a:t>
            </a:r>
            <a:r>
              <a:rPr lang="ru-RU" sz="1800" b="1" dirty="0" smtClean="0">
                <a:solidFill>
                  <a:srgbClr val="FF0000"/>
                </a:solidFill>
              </a:rPr>
              <a:t>». Информацию собирают классные руководители.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2000" dirty="0" smtClean="0"/>
              <a:t>ГИА </a:t>
            </a:r>
            <a:r>
              <a:rPr lang="ru-RU" sz="2000" dirty="0"/>
              <a:t>включает в себя четыре экзамена по следующим учебным предметам: экзамены по русскому языку и математике (обязательные учебные предметы), а также экзамены по выбору обучающегося, </a:t>
            </a:r>
            <a:r>
              <a:rPr lang="ru-RU" sz="2000" dirty="0" smtClean="0"/>
              <a:t>по </a:t>
            </a:r>
            <a:r>
              <a:rPr lang="ru-RU" sz="2000" dirty="0"/>
              <a:t>двум учебным предметам из числа учебных предметов: физика, химия, биология, литература, география, история, обществознание, иностранные языки (</a:t>
            </a:r>
            <a:r>
              <a:rPr lang="ru-RU" sz="2000" dirty="0" smtClean="0"/>
              <a:t>английский), </a:t>
            </a:r>
            <a:r>
              <a:rPr lang="ru-RU" sz="2000" dirty="0"/>
              <a:t>информатика и информационно-коммуникационные технологии (ИКТ).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4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6502"/>
            <a:ext cx="8291264" cy="803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Профили обучения в 10-11 классах, в соответствии с обновленным ФГОС СОО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Специалист\Desktop\Презентация на 25.01\Профили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21651"/>
            <a:ext cx="8572560" cy="227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190"/>
            <a:ext cx="8712968" cy="480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71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67544" y="195486"/>
            <a:ext cx="8229600" cy="464462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 соответствии с законом Хабаровского края от 30 октября 2013 года № 316 «О случаях и порядке организации 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обучения» (в редакции Закона Хабаровского края от 31.03.2021 № 158) МБОУ СОШ №32 осуществляет </a:t>
            </a:r>
            <a:r>
              <a:rPr lang="ru-RU" sz="2400" b="1" dirty="0" smtClean="0">
                <a:solidFill>
                  <a:srgbClr val="C00000"/>
                </a:solidFill>
              </a:rPr>
              <a:t>индивидуальный отбор </a:t>
            </a:r>
            <a:r>
              <a:rPr lang="ru-RU" sz="2400" dirty="0" smtClean="0"/>
              <a:t>обучающихся в  10-е профильные   классы.</a:t>
            </a:r>
          </a:p>
          <a:p>
            <a:r>
              <a:rPr lang="ru-RU" sz="2400" dirty="0" smtClean="0"/>
              <a:t>   2.5. Информация о сроках, времени, месте подачи заявлений и порядке организации индивидуального отбора размещается на официальном сайте образовательной организации в информационно-телекоммуникационной сети "Интернет" </a:t>
            </a:r>
            <a:r>
              <a:rPr lang="ru-RU" sz="2400" b="1" dirty="0" smtClean="0">
                <a:solidFill>
                  <a:srgbClr val="C00000"/>
                </a:solidFill>
              </a:rPr>
              <a:t>не позднее 30 дней до начала организации индивидуального отбора.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94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8964488" cy="479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416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16"/>
          <a:stretch/>
        </p:blipFill>
        <p:spPr bwMode="auto">
          <a:xfrm>
            <a:off x="179512" y="339502"/>
            <a:ext cx="8713667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2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9144000" cy="502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70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Перечень учебных предметов, изучаемых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углублённом уровне в соответствии с профилями обучения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709653"/>
              </p:ext>
            </p:extLst>
          </p:nvPr>
        </p:nvGraphicFramePr>
        <p:xfrm>
          <a:off x="214281" y="1071552"/>
          <a:ext cx="8786875" cy="3895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7"/>
                <a:gridCol w="2905894"/>
                <a:gridCol w="2011087"/>
                <a:gridCol w="1419723"/>
                <a:gridCol w="900764"/>
              </a:tblGrid>
              <a:tr h="639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Профиль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Характеристика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Предметная область, соответствующая профилю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Учебные</a:t>
                      </a:r>
                      <a:r>
                        <a:rPr lang="ru-RU" sz="1000" baseline="0" dirty="0" smtClean="0"/>
                        <a:t> предметы для данного профиля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Уровень</a:t>
                      </a:r>
                      <a:r>
                        <a:rPr lang="ru-RU" sz="1000" baseline="0" dirty="0" smtClean="0"/>
                        <a:t> изучения предмета</a:t>
                      </a:r>
                      <a:endParaRPr lang="ru-RU" sz="1000" dirty="0"/>
                    </a:p>
                  </a:txBody>
                  <a:tcPr/>
                </a:tc>
              </a:tr>
              <a:tr h="50333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Технологический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Ориентирован на производственную, инженерную и информационную сферы деятельности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Математика и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информатика</a:t>
                      </a:r>
                    </a:p>
                    <a:p>
                      <a:r>
                        <a:rPr lang="ru-RU" sz="1000" dirty="0" smtClean="0"/>
                        <a:t>Естественные науки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Математика</a:t>
                      </a:r>
                    </a:p>
                    <a:p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Информатика</a:t>
                      </a:r>
                    </a:p>
                    <a:p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Физика</a:t>
                      </a:r>
                      <a:endParaRPr lang="ru-RU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</a:t>
                      </a:r>
                      <a:endParaRPr lang="ru-RU" sz="1000" dirty="0"/>
                    </a:p>
                  </a:txBody>
                  <a:tcPr/>
                </a:tc>
              </a:tr>
              <a:tr h="47115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Естественнонаучный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Ориентирует на такие сферы деятельности как медицина, биотехнологии, сельское хозяйство и др.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Естественные науки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Биология</a:t>
                      </a:r>
                    </a:p>
                    <a:p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Химия</a:t>
                      </a:r>
                    </a:p>
                    <a:p>
                      <a:r>
                        <a:rPr lang="ru-RU" sz="1000" dirty="0" smtClean="0"/>
                        <a:t>Физика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</a:t>
                      </a:r>
                      <a:endParaRPr lang="ru-RU" sz="1000" dirty="0"/>
                    </a:p>
                  </a:txBody>
                  <a:tcPr/>
                </a:tc>
              </a:tr>
              <a:tr h="6532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Гуманитарный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Ориентирует на деятельность в области педагогики, психологии, филология, лингвистика, журналистика, общественные отношения и др.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Русский язык и литература</a:t>
                      </a:r>
                    </a:p>
                    <a:p>
                      <a:r>
                        <a:rPr lang="ru-RU" sz="1000" dirty="0" smtClean="0"/>
                        <a:t>Иностранные языки</a:t>
                      </a:r>
                    </a:p>
                    <a:p>
                      <a:r>
                        <a:rPr lang="ru-RU" sz="1000" dirty="0" smtClean="0"/>
                        <a:t>Общественные науки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История</a:t>
                      </a:r>
                    </a:p>
                    <a:p>
                      <a:r>
                        <a:rPr lang="ru-RU" sz="1000" dirty="0" smtClean="0"/>
                        <a:t>Обществознание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</a:t>
                      </a:r>
                      <a:endParaRPr lang="ru-RU" sz="1000" dirty="0"/>
                    </a:p>
                  </a:txBody>
                  <a:tcPr/>
                </a:tc>
              </a:tr>
              <a:tr h="8106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Социально-экономический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Ориентирует на профессии,</a:t>
                      </a:r>
                      <a:r>
                        <a:rPr lang="ru-RU" sz="1000" baseline="0" dirty="0" smtClean="0"/>
                        <a:t> связанные с социальной сферой, финансами, экономикой, обработкой информации, предпринимательской деятельностью и др.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Математика и информатика</a:t>
                      </a:r>
                    </a:p>
                    <a:p>
                      <a:r>
                        <a:rPr lang="ru-RU" sz="1000" dirty="0" smtClean="0"/>
                        <a:t>Общественные науки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Математика</a:t>
                      </a:r>
                    </a:p>
                    <a:p>
                      <a:r>
                        <a:rPr lang="ru-RU" sz="1000" dirty="0" smtClean="0"/>
                        <a:t>Информатика</a:t>
                      </a:r>
                    </a:p>
                    <a:p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История</a:t>
                      </a:r>
                    </a:p>
                    <a:p>
                      <a:r>
                        <a:rPr lang="ru-RU" sz="1000" dirty="0" smtClean="0"/>
                        <a:t>География</a:t>
                      </a:r>
                    </a:p>
                    <a:p>
                      <a:r>
                        <a:rPr lang="ru-RU" sz="1000" dirty="0" smtClean="0">
                          <a:solidFill>
                            <a:srgbClr val="FF0000"/>
                          </a:solidFill>
                        </a:rPr>
                        <a:t>Обществознание</a:t>
                      </a:r>
                      <a:endParaRPr lang="ru-RU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</a:t>
                      </a:r>
                      <a:endParaRPr lang="ru-RU" sz="1000" dirty="0"/>
                    </a:p>
                  </a:txBody>
                  <a:tcPr/>
                </a:tc>
              </a:tr>
              <a:tr h="6036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Универсальный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Ориентирован в первую очередь на обучающихся, чей выбор «не вписывается» в рамки профилей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 выбор образовательной организации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27795"/>
              </p:ext>
            </p:extLst>
          </p:nvPr>
        </p:nvGraphicFramePr>
        <p:xfrm>
          <a:off x="467544" y="411510"/>
          <a:ext cx="8229600" cy="44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336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Поступление в 10-ый класс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897731"/>
            <a:ext cx="8507288" cy="369689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Профили:	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Естественно-научный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химия и биология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Технологический –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физика и информатика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Социально-экономический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обществознание, история или география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9210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229600" cy="4860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57303"/>
            <a:ext cx="8534182" cy="3643339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Обеспечивает реализацию требований федеральных государственных образовательных стандартов начального, основного и среднего общего образования с учетом образовательных потребностей и способностей обучающихся;</a:t>
            </a:r>
          </a:p>
          <a:p>
            <a:pPr lvl="0"/>
            <a:r>
              <a:rPr lang="ru-RU" sz="18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определяет перечень, трудоемкость, последовательность, распределение по периодам обучения предметов, курсов, дисциплин, модулей и иных видов учебной деятельности;</a:t>
            </a:r>
          </a:p>
          <a:p>
            <a:pPr lvl="0"/>
            <a:r>
              <a:rPr lang="ru-RU" sz="18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фиксирует максимальную учебную нагрузку по каждому предмету;</a:t>
            </a:r>
          </a:p>
          <a:p>
            <a:pPr lvl="0"/>
            <a:r>
              <a:rPr lang="ru-RU" sz="1800" b="1" dirty="0" smtClean="0">
                <a:solidFill>
                  <a:srgbClr val="1B8EA1"/>
                </a:solidFill>
                <a:latin typeface="Times New Roman" pitchFamily="18" charset="0"/>
                <a:cs typeface="Times New Roman" pitchFamily="18" charset="0"/>
              </a:rPr>
              <a:t>определяет количество часов, выделенных на изучение предметов на базовом и углублённом уровнях</a:t>
            </a:r>
          </a:p>
        </p:txBody>
      </p:sp>
    </p:spTree>
    <p:extLst>
      <p:ext uri="{BB962C8B-B14F-4D97-AF65-F5344CB8AC3E}">
        <p14:creationId xmlns:p14="http://schemas.microsoft.com/office/powerpoint/2010/main" val="41534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ОГЭ/ГВЭ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280920" cy="367240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Обучающийся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должен определиться с выбором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двух необязательных предметов 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марта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и подать соответствующее заявление. После этого поменять выбранные предметы будет возможно лишь по уважительной причине, которая к тому же должна иметь документальное подтверждение. Например, в случае болезни ученика предоставляется справка из медицинской организации.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Общее количество экзаменов в IX классах не должно превышать четырех экзаменов. Для участников ГИА с ОВЗ, участников ГИА – детей-инвалидов и инвалидов ГИА по их желанию проводится только по обязательным учебным предметам.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детей, сдающих ГВЭ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медицинским показателям–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два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экзамена (русский язык и математика).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8256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5"/>
            <a:ext cx="84604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7269"/>
            <a:ext cx="8496944" cy="267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930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81688"/>
              </p:ext>
            </p:extLst>
          </p:nvPr>
        </p:nvGraphicFramePr>
        <p:xfrm>
          <a:off x="179512" y="10017"/>
          <a:ext cx="8856984" cy="5233734"/>
        </p:xfrm>
        <a:graphic>
          <a:graphicData uri="http://schemas.openxmlformats.org/drawingml/2006/table">
            <a:tbl>
              <a:tblPr firstRow="1" firstCol="1" bandRow="1"/>
              <a:tblGrid>
                <a:gridCol w="2811087"/>
                <a:gridCol w="2811087"/>
                <a:gridCol w="1617405"/>
                <a:gridCol w="1617405"/>
              </a:tblGrid>
              <a:tr h="968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Предметная область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Учебный предмет/курс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10Б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2024-2025 учебный год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11Б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2025-2026 учебный год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15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5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Алгебра 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Вероятность и статистика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Естественно-научные предметы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 (углубленный уровень)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Биология (углубленный уровень)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безопасности и защиты Родины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безопасности и защиты Родины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Индивидуальный проект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6015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учебного курса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педагогики и психологии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Семьеведение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Микробиология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Генетика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Оказание первой помощи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Математическое моделирование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601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недельная нагрузка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38143" marR="3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93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202965"/>
              </p:ext>
            </p:extLst>
          </p:nvPr>
        </p:nvGraphicFramePr>
        <p:xfrm>
          <a:off x="107504" y="30744"/>
          <a:ext cx="8892480" cy="5304843"/>
        </p:xfrm>
        <a:graphic>
          <a:graphicData uri="http://schemas.openxmlformats.org/drawingml/2006/table">
            <a:tbl>
              <a:tblPr firstRow="1" firstCol="1" bandRow="1"/>
              <a:tblGrid>
                <a:gridCol w="2933505"/>
                <a:gridCol w="2933505"/>
                <a:gridCol w="1512735"/>
                <a:gridCol w="1512735"/>
              </a:tblGrid>
              <a:tr h="15668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Предметная область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Учебный предмет/курс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2024-2025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2025-2026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68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68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Алгебра (углубленный уровень)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Геометрия (углубленный уровень)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Вероятность и статистика (углубленный уровень)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 (углубленный уровень)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Естественно-научные предметы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безопасности и защиты Родины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безопасности и защиты Родины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Индивидуальный проект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5668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учебного курса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самозанятости и предпринимательства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Наша Конституция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Семьеведение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Углубленное изучение отдельных тем математики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Математическое моделирование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метапредметных компетенций через решение предметных задач по истории и обществознанию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5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недельная нагрузка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38893" marR="388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752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66907"/>
              </p:ext>
            </p:extLst>
          </p:nvPr>
        </p:nvGraphicFramePr>
        <p:xfrm>
          <a:off x="107504" y="0"/>
          <a:ext cx="8784976" cy="5024272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3096344"/>
                <a:gridCol w="144016"/>
                <a:gridCol w="68098"/>
                <a:gridCol w="2956238"/>
              </a:tblGrid>
              <a:tr h="10385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Предметная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Учебный предмет/курс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часов в неделю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11Б  2024-2025 </a:t>
                      </a: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311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1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Алгебра (углубленный уровень)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Геометрия (углубленный уровень)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Вероятность и статистика (углубленный уровень)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Естественно-научные предметы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 (углубленный уровень)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безопасности и защиты Родины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безопасности и защиты Родины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-----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Индивидуальный проект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6311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1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учебного курса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31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Основы педагогики и психологии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Избранные задачи по информатике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Семьеведение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Россия – моя история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631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 недельная нагрузка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42698" marR="426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99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Торжественные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Линейка, посвященная «Последнему звонку» – планируется 24 мая для 9-х классов</a:t>
            </a:r>
          </a:p>
          <a:p>
            <a:r>
              <a:rPr lang="ru-RU" dirty="0" smtClean="0"/>
              <a:t>Вручение аттестатов –  …….  июля</a:t>
            </a:r>
          </a:p>
          <a:p>
            <a:pPr marL="0" indent="0">
              <a:buNone/>
            </a:pPr>
            <a:r>
              <a:rPr lang="ru-RU" dirty="0" smtClean="0"/>
              <a:t> ( через 10 дней после последнего экзамена)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1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8414103" cy="411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0"/>
            <a:ext cx="9144000" cy="51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95486"/>
            <a:ext cx="7859216" cy="459508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Расписание экзаменов в 2025 году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555526"/>
            <a:ext cx="8856984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21 и 22 </a:t>
            </a:r>
            <a:r>
              <a:rPr lang="ru-RU" sz="2800" dirty="0"/>
              <a:t>мая – иностранные </a:t>
            </a:r>
            <a:r>
              <a:rPr lang="ru-RU" sz="2800" dirty="0" smtClean="0"/>
              <a:t>языки;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26 мая – </a:t>
            </a:r>
            <a:r>
              <a:rPr lang="ru-RU" sz="2800" dirty="0" smtClean="0">
                <a:solidFill>
                  <a:srgbClr val="7030A0"/>
                </a:solidFill>
              </a:rPr>
              <a:t>биология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обществознание,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информатика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7030A0"/>
                </a:solidFill>
              </a:rPr>
              <a:t>химия;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29 мая –  </a:t>
            </a:r>
            <a:r>
              <a:rPr lang="ru-RU" sz="2800" dirty="0">
                <a:solidFill>
                  <a:srgbClr val="FF0000"/>
                </a:solidFill>
              </a:rPr>
              <a:t>география, история</a:t>
            </a:r>
            <a:r>
              <a:rPr lang="ru-RU" sz="2800" dirty="0"/>
              <a:t>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физика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7030A0"/>
                </a:solidFill>
              </a:rPr>
              <a:t>химия.</a:t>
            </a:r>
            <a:endParaRPr lang="ru-RU" sz="28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3 </a:t>
            </a:r>
            <a:r>
              <a:rPr lang="ru-RU" sz="2800" dirty="0"/>
              <a:t>июня –</a:t>
            </a:r>
            <a:r>
              <a:rPr lang="ru-RU" sz="2800" dirty="0" smtClean="0"/>
              <a:t>математика;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6 июня –</a:t>
            </a:r>
            <a:r>
              <a:rPr lang="ru-RU" sz="2800" dirty="0">
                <a:solidFill>
                  <a:srgbClr val="FF0000"/>
                </a:solidFill>
              </a:rPr>
              <a:t>география, обществознание,</a:t>
            </a:r>
            <a:r>
              <a:rPr lang="ru-RU" sz="2800" dirty="0"/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информатика</a:t>
            </a:r>
            <a:r>
              <a:rPr lang="ru-RU" sz="28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9 июня - </a:t>
            </a:r>
            <a:r>
              <a:rPr lang="ru-RU" sz="2800" dirty="0"/>
              <a:t>русский </a:t>
            </a:r>
            <a:r>
              <a:rPr lang="ru-RU" sz="2800" dirty="0" smtClean="0"/>
              <a:t>язык;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16 </a:t>
            </a:r>
            <a:r>
              <a:rPr lang="ru-RU" sz="2800" dirty="0"/>
              <a:t>июня – литература,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физика,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информатика,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ru-RU" sz="2800" dirty="0">
                <a:solidFill>
                  <a:srgbClr val="7030A0"/>
                </a:solidFill>
              </a:rPr>
              <a:t>биология.</a:t>
            </a:r>
          </a:p>
          <a:p>
            <a:pPr marL="0" indent="0">
              <a:buNone/>
            </a:pPr>
            <a:r>
              <a:rPr lang="ru-RU" sz="2800" dirty="0" smtClean="0"/>
              <a:t>С 26 июня по 2 июля – резервные дни.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10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Резервные дни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71550"/>
            <a:ext cx="8640960" cy="3888432"/>
          </a:xfrm>
        </p:spPr>
        <p:txBody>
          <a:bodyPr>
            <a:noAutofit/>
          </a:bodyPr>
          <a:lstStyle/>
          <a:p>
            <a:r>
              <a:rPr lang="ru-RU" sz="2800" dirty="0" smtClean="0"/>
              <a:t>26 </a:t>
            </a:r>
            <a:r>
              <a:rPr lang="ru-RU" sz="2800" dirty="0"/>
              <a:t>июня </a:t>
            </a:r>
            <a:r>
              <a:rPr lang="ru-RU" sz="2800" dirty="0" smtClean="0"/>
              <a:t>(четверг) </a:t>
            </a:r>
            <a:r>
              <a:rPr lang="ru-RU" sz="2800" dirty="0"/>
              <a:t>— русский язык;</a:t>
            </a:r>
          </a:p>
          <a:p>
            <a:r>
              <a:rPr lang="ru-RU" sz="2800" dirty="0"/>
              <a:t>27 июня </a:t>
            </a:r>
            <a:r>
              <a:rPr lang="ru-RU" sz="2800" dirty="0" smtClean="0"/>
              <a:t>(пятница) </a:t>
            </a:r>
            <a:r>
              <a:rPr lang="ru-RU" sz="2800" dirty="0"/>
              <a:t>— по всем учебным предметам (кроме русского языка и математики);</a:t>
            </a:r>
          </a:p>
          <a:p>
            <a:r>
              <a:rPr lang="ru-RU" sz="2800" dirty="0" smtClean="0"/>
              <a:t>28 </a:t>
            </a:r>
            <a:r>
              <a:rPr lang="ru-RU" sz="2800" dirty="0"/>
              <a:t>июня (</a:t>
            </a:r>
            <a:r>
              <a:rPr lang="ru-RU" sz="2800" dirty="0" smtClean="0"/>
              <a:t>суббота) </a:t>
            </a:r>
            <a:r>
              <a:rPr lang="ru-RU" sz="2800" dirty="0"/>
              <a:t>— по всем учебным предметам (кроме русского языка и математики</a:t>
            </a:r>
            <a:r>
              <a:rPr lang="ru-RU" sz="2800" dirty="0" smtClean="0"/>
              <a:t>);</a:t>
            </a:r>
            <a:endParaRPr lang="ru-RU" sz="2800" dirty="0"/>
          </a:p>
          <a:p>
            <a:r>
              <a:rPr lang="ru-RU" sz="2800" dirty="0" smtClean="0"/>
              <a:t>30 </a:t>
            </a:r>
            <a:r>
              <a:rPr lang="ru-RU" sz="2800" dirty="0"/>
              <a:t>июня (</a:t>
            </a:r>
            <a:r>
              <a:rPr lang="ru-RU" sz="2800" dirty="0" smtClean="0"/>
              <a:t>понедельник) </a:t>
            </a:r>
            <a:r>
              <a:rPr lang="ru-RU" sz="2800" dirty="0"/>
              <a:t>— математика;</a:t>
            </a:r>
          </a:p>
          <a:p>
            <a:r>
              <a:rPr lang="ru-RU" sz="2800" dirty="0"/>
              <a:t>1 июля </a:t>
            </a:r>
            <a:r>
              <a:rPr lang="ru-RU" sz="2800" dirty="0" smtClean="0"/>
              <a:t>(вторник) </a:t>
            </a:r>
            <a:r>
              <a:rPr lang="ru-RU" sz="2800" dirty="0"/>
              <a:t>— по всем учебным предметам;</a:t>
            </a:r>
          </a:p>
          <a:p>
            <a:r>
              <a:rPr lang="ru-RU" sz="2800" dirty="0" smtClean="0"/>
              <a:t>2 июля(среда) </a:t>
            </a:r>
            <a:r>
              <a:rPr lang="ru-RU" sz="2800" dirty="0"/>
              <a:t>— по всем учебным </a:t>
            </a:r>
            <a:r>
              <a:rPr lang="ru-RU" sz="2800" dirty="0" smtClean="0"/>
              <a:t>предметам.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27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8066"/>
            <a:ext cx="8075240" cy="387500"/>
          </a:xfrm>
        </p:spPr>
        <p:txBody>
          <a:bodyPr>
            <a:noAutofit/>
          </a:bodyPr>
          <a:lstStyle/>
          <a:p>
            <a:r>
              <a:rPr lang="ru-RU" sz="4000" dirty="0"/>
              <a:t>Дополнительный период ОГЭ </a:t>
            </a:r>
            <a:r>
              <a:rPr lang="ru-RU" sz="4000" dirty="0" smtClean="0"/>
              <a:t>2025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9582"/>
            <a:ext cx="8363272" cy="3683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Если </a:t>
            </a:r>
            <a:r>
              <a:rPr lang="ru-RU" sz="1800" dirty="0"/>
              <a:t>выпускник девятого класса не смог сдать экзамен по уважительной причине, он может сделать это в один из резервных дней. Пересдача предусмотрена в следующих случаях:</a:t>
            </a:r>
          </a:p>
          <a:p>
            <a:r>
              <a:rPr lang="ru-RU" sz="1800" dirty="0" smtClean="0"/>
              <a:t>плановая </a:t>
            </a:r>
            <a:r>
              <a:rPr lang="ru-RU" sz="1800" dirty="0"/>
              <a:t>операция, приходящаяся на день экзамена. Необходимо предоставить справку из медучреждения;</a:t>
            </a:r>
          </a:p>
          <a:p>
            <a:r>
              <a:rPr lang="ru-RU" sz="1800" dirty="0"/>
              <a:t>состояние здоровья ученика, препятствующее сдаче экзамена. Также заверяется справкой от врача;</a:t>
            </a:r>
          </a:p>
          <a:p>
            <a:r>
              <a:rPr lang="ru-RU" sz="1800" dirty="0"/>
              <a:t>ухудшение самочувствия на экзамене;</a:t>
            </a:r>
          </a:p>
          <a:p>
            <a:r>
              <a:rPr lang="ru-RU" sz="1800" dirty="0"/>
              <a:t>обстоятельства, не зависящие от участника экзамена, к примеру, попадание в ДТП;</a:t>
            </a:r>
          </a:p>
          <a:p>
            <a:r>
              <a:rPr lang="ru-RU" sz="1800" dirty="0"/>
              <a:t>смерть или похороны близкого родственника;</a:t>
            </a:r>
          </a:p>
          <a:p>
            <a:r>
              <a:rPr lang="ru-RU" sz="1800" dirty="0"/>
              <a:t>чрезвычайное происшествие в пункте проведения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3894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179"/>
            <a:ext cx="9143999" cy="477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89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2445</TotalTime>
  <Words>2008</Words>
  <Application>Microsoft Office PowerPoint</Application>
  <PresentationFormat>Экран (16:9)</PresentationFormat>
  <Paragraphs>487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Петрова Светлана Леонидовна, заместитель директора по УВР  МБОУ СОШ № 32</vt:lpstr>
      <vt:lpstr>Допуск к экзаменам</vt:lpstr>
      <vt:lpstr>ОГЭ/ГВЭ</vt:lpstr>
      <vt:lpstr>Презентация PowerPoint</vt:lpstr>
      <vt:lpstr>Презентация PowerPoint</vt:lpstr>
      <vt:lpstr>Расписание экзаменов в 2025 году</vt:lpstr>
      <vt:lpstr>Резервные дни:</vt:lpstr>
      <vt:lpstr>Дополнительный период ОГЭ 2025</vt:lpstr>
      <vt:lpstr>Презентация PowerPoint</vt:lpstr>
      <vt:lpstr>Дополнительные резервные дни в 2025 году назначены на следующие даты:</vt:lpstr>
      <vt:lpstr>Дополнительные резервные дни в 2025 году назначены на следующие даты:</vt:lpstr>
      <vt:lpstr>Продолжительность ОГЭ </vt:lpstr>
      <vt:lpstr>    Что может быть на экзамене</vt:lpstr>
      <vt:lpstr>Презентация PowerPoint</vt:lpstr>
      <vt:lpstr>Когда и как узнать результаты ОГЭ 2025</vt:lpstr>
      <vt:lpstr>Презентация PowerPoint</vt:lpstr>
      <vt:lpstr>Перевод баллов оценки</vt:lpstr>
      <vt:lpstr>2025-2026 учебный год</vt:lpstr>
      <vt:lpstr>Нормативная база</vt:lpstr>
      <vt:lpstr>Профили обучения в 10-11 классах, в соответствии с обновленным ФГОС СОО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учебных предметов, изучаемых  на углублённом уровне в соответствии с профилями обучения</vt:lpstr>
      <vt:lpstr>Презентация PowerPoint</vt:lpstr>
      <vt:lpstr>Поступление в 10-ый класс</vt:lpstr>
      <vt:lpstr>Учебный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Торжественные мероприятия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«Центр развития образования» МАОУ НОШ «Первые шаги»</dc:title>
  <dc:creator>Специалист</dc:creator>
  <cp:lastModifiedBy>pechat</cp:lastModifiedBy>
  <cp:revision>269</cp:revision>
  <cp:lastPrinted>2024-08-22T03:30:30Z</cp:lastPrinted>
  <dcterms:created xsi:type="dcterms:W3CDTF">2019-03-26T08:22:34Z</dcterms:created>
  <dcterms:modified xsi:type="dcterms:W3CDTF">2025-01-24T08:56:28Z</dcterms:modified>
</cp:coreProperties>
</file>