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61" r:id="rId7"/>
    <p:sldId id="263" r:id="rId8"/>
    <p:sldId id="266" r:id="rId9"/>
    <p:sldId id="264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1435" y="1413764"/>
            <a:ext cx="210312" cy="21031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435" y="1338706"/>
            <a:ext cx="307095" cy="286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925" y="216789"/>
            <a:ext cx="65341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7497" y="2853054"/>
            <a:ext cx="7404734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986" y="1694433"/>
            <a:ext cx="6095365" cy="2904641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1264285">
              <a:lnSpc>
                <a:spcPts val="3940"/>
              </a:lnSpc>
              <a:spcBef>
                <a:spcPts val="1050"/>
              </a:spcBef>
            </a:pP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ИТОГОВОЕ </a:t>
            </a:r>
            <a:r>
              <a:rPr sz="4100" b="1" spc="-10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СОБЕС</a:t>
            </a: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Е</a:t>
            </a: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ДО</a:t>
            </a:r>
            <a:r>
              <a:rPr sz="4100" b="1" spc="-280" dirty="0">
                <a:solidFill>
                  <a:srgbClr val="922122"/>
                </a:solidFill>
                <a:latin typeface="Times New Roman"/>
                <a:cs typeface="Times New Roman"/>
              </a:rPr>
              <a:t>В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АНИЕ</a:t>
            </a:r>
            <a:endParaRPr sz="4100" dirty="0">
              <a:latin typeface="Times New Roman"/>
              <a:cs typeface="Times New Roman"/>
            </a:endParaRPr>
          </a:p>
          <a:p>
            <a:pPr marL="12700">
              <a:lnSpc>
                <a:spcPts val="4375"/>
              </a:lnSpc>
            </a:pP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ПО</a:t>
            </a:r>
            <a:r>
              <a:rPr sz="4100" b="1" spc="-3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25" dirty="0">
                <a:solidFill>
                  <a:srgbClr val="922122"/>
                </a:solidFill>
                <a:latin typeface="Times New Roman"/>
                <a:cs typeface="Times New Roman"/>
              </a:rPr>
              <a:t>РУССКОМУ</a:t>
            </a:r>
            <a:r>
              <a:rPr sz="4100" b="1" spc="-6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ЯЗЫКУ</a:t>
            </a:r>
            <a:endParaRPr sz="4100" dirty="0">
              <a:latin typeface="Times New Roman"/>
              <a:cs typeface="Times New Roman"/>
            </a:endParaRPr>
          </a:p>
          <a:p>
            <a:pPr marL="12700">
              <a:lnSpc>
                <a:spcPts val="4730"/>
              </a:lnSpc>
            </a:pP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в</a:t>
            </a:r>
            <a:r>
              <a:rPr sz="4100" b="1" spc="-2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9-х</a:t>
            </a:r>
            <a:r>
              <a:rPr sz="4100" b="1" spc="-4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5" dirty="0" err="1" smtClean="0">
                <a:solidFill>
                  <a:srgbClr val="922122"/>
                </a:solidFill>
                <a:latin typeface="Times New Roman"/>
                <a:cs typeface="Times New Roman"/>
              </a:rPr>
              <a:t>классах</a:t>
            </a:r>
            <a:endParaRPr lang="ru-RU" sz="4100" b="1" spc="5" dirty="0" smtClean="0">
              <a:solidFill>
                <a:srgbClr val="922122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4730"/>
              </a:lnSpc>
            </a:pPr>
            <a:r>
              <a:rPr lang="ru-RU" sz="4100" b="1" spc="5" dirty="0" smtClean="0">
                <a:solidFill>
                  <a:srgbClr val="922122"/>
                </a:solidFill>
                <a:latin typeface="Times New Roman"/>
                <a:cs typeface="Times New Roman"/>
              </a:rPr>
              <a:t>2024-2025 учебный год</a:t>
            </a:r>
            <a:endParaRPr sz="4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143001"/>
            <a:ext cx="7426831" cy="56388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Futura"/>
              </a:rPr>
              <a:t>Итоговое собеседование по русскому языку проводится в соответствии с Федеральным законом «Об образовании в Российской Федерации» от 29.12.2012 г. № 273-ФЗ и Порядком проведения государственной итоговой аттестации по образовательным программам основного общего образования, утверждённым приказом </a:t>
            </a:r>
            <a:r>
              <a:rPr lang="ru-RU" dirty="0" err="1">
                <a:solidFill>
                  <a:srgbClr val="000000"/>
                </a:solidFill>
                <a:latin typeface="Futura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Futura"/>
              </a:rPr>
              <a:t> России и </a:t>
            </a:r>
            <a:r>
              <a:rPr lang="ru-RU" dirty="0" err="1">
                <a:solidFill>
                  <a:srgbClr val="000000"/>
                </a:solidFill>
                <a:latin typeface="Futura"/>
              </a:rPr>
              <a:t>Рособрнадзора</a:t>
            </a:r>
            <a:r>
              <a:rPr lang="ru-RU" dirty="0">
                <a:solidFill>
                  <a:srgbClr val="000000"/>
                </a:solidFill>
                <a:latin typeface="Futura"/>
              </a:rPr>
              <a:t> от 04.04.2023 г. № 232/551 (зарегистрирован Минюстом России 12.05.2023, регистрационный № 73292).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57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0"/>
            <a:ext cx="75025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  <a:tabLst>
                <a:tab pos="3063875" algn="l"/>
                <a:tab pos="6003290" algn="l"/>
              </a:tabLst>
            </a:pPr>
            <a:r>
              <a:rPr spc="-50" dirty="0">
                <a:solidFill>
                  <a:srgbClr val="974707"/>
                </a:solidFill>
              </a:rPr>
              <a:t>Итоговое	</a:t>
            </a:r>
            <a:r>
              <a:rPr spc="-15" dirty="0">
                <a:solidFill>
                  <a:srgbClr val="974707"/>
                </a:solidFill>
              </a:rPr>
              <a:t>собеседование </a:t>
            </a:r>
            <a:r>
              <a:rPr spc="-1335" dirty="0">
                <a:solidFill>
                  <a:srgbClr val="974707"/>
                </a:solidFill>
              </a:rPr>
              <a:t> </a:t>
            </a:r>
            <a:r>
              <a:rPr spc="-5" dirty="0">
                <a:solidFill>
                  <a:srgbClr val="974707"/>
                </a:solidFill>
              </a:rPr>
              <a:t>п</a:t>
            </a:r>
            <a:r>
              <a:rPr dirty="0">
                <a:solidFill>
                  <a:srgbClr val="974707"/>
                </a:solidFill>
              </a:rPr>
              <a:t>о</a:t>
            </a:r>
            <a:r>
              <a:rPr spc="-5" dirty="0">
                <a:solidFill>
                  <a:srgbClr val="974707"/>
                </a:solidFill>
              </a:rPr>
              <a:t> </a:t>
            </a:r>
            <a:r>
              <a:rPr spc="-75" dirty="0">
                <a:solidFill>
                  <a:srgbClr val="974707"/>
                </a:solidFill>
              </a:rPr>
              <a:t>р</a:t>
            </a:r>
            <a:r>
              <a:rPr spc="-170" dirty="0">
                <a:solidFill>
                  <a:srgbClr val="974707"/>
                </a:solidFill>
              </a:rPr>
              <a:t>у</a:t>
            </a:r>
            <a:r>
              <a:rPr dirty="0">
                <a:solidFill>
                  <a:srgbClr val="974707"/>
                </a:solidFill>
              </a:rPr>
              <a:t>сс</a:t>
            </a:r>
            <a:r>
              <a:rPr spc="-70" dirty="0">
                <a:solidFill>
                  <a:srgbClr val="974707"/>
                </a:solidFill>
              </a:rPr>
              <a:t>к</a:t>
            </a:r>
            <a:r>
              <a:rPr spc="-110" dirty="0">
                <a:solidFill>
                  <a:srgbClr val="974707"/>
                </a:solidFill>
              </a:rPr>
              <a:t>о</a:t>
            </a:r>
            <a:r>
              <a:rPr spc="-5" dirty="0">
                <a:solidFill>
                  <a:srgbClr val="974707"/>
                </a:solidFill>
              </a:rPr>
              <a:t>м</a:t>
            </a:r>
            <a:r>
              <a:rPr dirty="0">
                <a:solidFill>
                  <a:srgbClr val="974707"/>
                </a:solidFill>
              </a:rPr>
              <a:t>у</a:t>
            </a:r>
            <a:r>
              <a:rPr spc="-5" dirty="0">
                <a:solidFill>
                  <a:srgbClr val="974707"/>
                </a:solidFill>
              </a:rPr>
              <a:t> язы</a:t>
            </a:r>
            <a:r>
              <a:rPr spc="-75" dirty="0">
                <a:solidFill>
                  <a:srgbClr val="974707"/>
                </a:solidFill>
              </a:rPr>
              <a:t>к</a:t>
            </a:r>
            <a:r>
              <a:rPr dirty="0">
                <a:solidFill>
                  <a:srgbClr val="974707"/>
                </a:solidFill>
              </a:rPr>
              <a:t>у	(ИС)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7276" y="2224481"/>
            <a:ext cx="20040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3000" dirty="0">
                <a:latin typeface="Times New Roman"/>
                <a:cs typeface="Times New Roman"/>
              </a:rPr>
              <a:t>В	рам</a:t>
            </a:r>
            <a:r>
              <a:rPr sz="3000" spc="-40" dirty="0">
                <a:latin typeface="Times New Roman"/>
                <a:cs typeface="Times New Roman"/>
              </a:rPr>
              <a:t>к</a:t>
            </a:r>
            <a:r>
              <a:rPr sz="3000" dirty="0">
                <a:latin typeface="Times New Roman"/>
                <a:cs typeface="Times New Roman"/>
              </a:rPr>
              <a:t>ах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3121" y="2681985"/>
            <a:ext cx="18440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0" dirty="0">
                <a:latin typeface="Times New Roman"/>
                <a:cs typeface="Times New Roman"/>
              </a:rPr>
              <a:t>К</a:t>
            </a:r>
            <a:r>
              <a:rPr sz="3000" dirty="0">
                <a:latin typeface="Times New Roman"/>
                <a:cs typeface="Times New Roman"/>
              </a:rPr>
              <a:t>онцеп</a:t>
            </a:r>
            <a:r>
              <a:rPr sz="3000" spc="-10" dirty="0">
                <a:latin typeface="Times New Roman"/>
                <a:cs typeface="Times New Roman"/>
              </a:rPr>
              <a:t>ц</a:t>
            </a:r>
            <a:r>
              <a:rPr sz="3000" spc="-5" dirty="0">
                <a:latin typeface="Times New Roman"/>
                <a:cs typeface="Times New Roman"/>
              </a:rPr>
              <a:t>ии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4469" y="2224481"/>
            <a:ext cx="2264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р</a:t>
            </a:r>
            <a:r>
              <a:rPr sz="3000" spc="45" dirty="0">
                <a:latin typeface="Times New Roman"/>
                <a:cs typeface="Times New Roman"/>
              </a:rPr>
              <a:t>е</a:t>
            </a:r>
            <a:r>
              <a:rPr sz="3000" spc="20" dirty="0">
                <a:latin typeface="Times New Roman"/>
                <a:cs typeface="Times New Roman"/>
              </a:rPr>
              <a:t>а</a:t>
            </a:r>
            <a:r>
              <a:rPr sz="3000" spc="-5" dirty="0">
                <a:latin typeface="Times New Roman"/>
                <a:cs typeface="Times New Roman"/>
              </a:rPr>
              <a:t>ли</a:t>
            </a:r>
            <a:r>
              <a:rPr sz="3000" spc="5" dirty="0">
                <a:latin typeface="Times New Roman"/>
                <a:cs typeface="Times New Roman"/>
              </a:rPr>
              <a:t>з</a:t>
            </a:r>
            <a:r>
              <a:rPr sz="3000" dirty="0">
                <a:latin typeface="Times New Roman"/>
                <a:cs typeface="Times New Roman"/>
              </a:rPr>
              <a:t>ации  </a:t>
            </a:r>
            <a:r>
              <a:rPr sz="3000" spc="-5" dirty="0">
                <a:latin typeface="Times New Roman"/>
                <a:cs typeface="Times New Roman"/>
              </a:rPr>
              <a:t>пр</a:t>
            </a:r>
            <a:r>
              <a:rPr sz="3000" spc="5" dirty="0">
                <a:latin typeface="Times New Roman"/>
                <a:cs typeface="Times New Roman"/>
              </a:rPr>
              <a:t>е</a:t>
            </a:r>
            <a:r>
              <a:rPr sz="3000" spc="-5" dirty="0">
                <a:latin typeface="Times New Roman"/>
                <a:cs typeface="Times New Roman"/>
              </a:rPr>
              <a:t>п</a:t>
            </a:r>
            <a:r>
              <a:rPr sz="3000" spc="-80" dirty="0">
                <a:latin typeface="Times New Roman"/>
                <a:cs typeface="Times New Roman"/>
              </a:rPr>
              <a:t>о</a:t>
            </a:r>
            <a:r>
              <a:rPr sz="3000" dirty="0">
                <a:latin typeface="Times New Roman"/>
                <a:cs typeface="Times New Roman"/>
              </a:rPr>
              <a:t>да</a:t>
            </a:r>
            <a:r>
              <a:rPr sz="3000" spc="-45" dirty="0">
                <a:latin typeface="Times New Roman"/>
                <a:cs typeface="Times New Roman"/>
              </a:rPr>
              <a:t>в</a:t>
            </a:r>
            <a:r>
              <a:rPr sz="3000" dirty="0">
                <a:latin typeface="Times New Roman"/>
                <a:cs typeface="Times New Roman"/>
              </a:rPr>
              <a:t>ания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3121" y="3139185"/>
            <a:ext cx="5174615" cy="267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Times New Roman"/>
                <a:cs typeface="Times New Roman"/>
              </a:rPr>
              <a:t>русского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языка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литературы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для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проверки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навыков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устной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речи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 </a:t>
            </a:r>
            <a:r>
              <a:rPr sz="3000" spc="-35" dirty="0">
                <a:latin typeface="Times New Roman"/>
                <a:cs typeface="Times New Roman"/>
              </a:rPr>
              <a:t>школьников.</a:t>
            </a:r>
            <a:endParaRPr sz="3000">
              <a:latin typeface="Times New Roman"/>
              <a:cs typeface="Times New Roman"/>
            </a:endParaRPr>
          </a:p>
          <a:p>
            <a:pPr marL="12700" marR="6985" indent="723900" algn="just">
              <a:lnSpc>
                <a:spcPct val="100000"/>
              </a:lnSpc>
              <a:spcBef>
                <a:spcPts val="10"/>
              </a:spcBef>
            </a:pPr>
            <a:r>
              <a:rPr sz="2800" b="1" spc="-30" smtClean="0">
                <a:solidFill>
                  <a:srgbClr val="C00000"/>
                </a:solidFill>
                <a:latin typeface="Times New Roman"/>
                <a:cs typeface="Times New Roman"/>
              </a:rPr>
              <a:t>Прохождение</a:t>
            </a:r>
            <a:r>
              <a:rPr sz="2800" b="1" spc="-2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собеседования </a:t>
            </a:r>
            <a:r>
              <a:rPr sz="2800" dirty="0">
                <a:latin typeface="Times New Roman"/>
                <a:cs typeface="Times New Roman"/>
              </a:rPr>
              <a:t>для </a:t>
            </a:r>
            <a:r>
              <a:rPr sz="2800" spc="-15" dirty="0">
                <a:latin typeface="Times New Roman"/>
                <a:cs typeface="Times New Roman"/>
              </a:rPr>
              <a:t>выпускников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9-ых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классов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 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ГИА.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23" y="2034857"/>
            <a:ext cx="3125612" cy="3619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95400" y="569798"/>
            <a:ext cx="7320151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>
                <a:solidFill>
                  <a:srgbClr val="562213"/>
                </a:solidFill>
              </a:rPr>
              <a:t>СРОКИ</a:t>
            </a:r>
            <a:r>
              <a:rPr sz="4900" spc="-55">
                <a:solidFill>
                  <a:srgbClr val="562213"/>
                </a:solidFill>
              </a:rPr>
              <a:t> </a:t>
            </a:r>
            <a:r>
              <a:rPr lang="ru-RU" sz="4900" spc="-55" dirty="0" smtClean="0">
                <a:solidFill>
                  <a:srgbClr val="562213"/>
                </a:solidFill>
              </a:rPr>
              <a:t> </a:t>
            </a:r>
            <a:r>
              <a:rPr sz="4900" spc="-10" smtClean="0">
                <a:solidFill>
                  <a:srgbClr val="562213"/>
                </a:solidFill>
              </a:rPr>
              <a:t>ПРОВЕДЕНИЯ</a:t>
            </a:r>
            <a:endParaRPr sz="4900"/>
          </a:p>
        </p:txBody>
      </p:sp>
      <p:sp>
        <p:nvSpPr>
          <p:cNvPr id="15" name="object 15"/>
          <p:cNvSpPr txBox="1"/>
          <p:nvPr/>
        </p:nvSpPr>
        <p:spPr>
          <a:xfrm>
            <a:off x="1295400" y="1676400"/>
            <a:ext cx="7122159" cy="462947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lang="ru-RU" sz="3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12</a:t>
            </a:r>
            <a:r>
              <a:rPr sz="3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февраля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г.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основной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срок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sz="3600" b="1" dirty="0" smtClean="0">
                <a:latin typeface="Times New Roman"/>
                <a:cs typeface="Times New Roman"/>
              </a:rPr>
              <a:t>1</a:t>
            </a:r>
            <a:r>
              <a:rPr lang="ru-RU" sz="3600" b="1" dirty="0" smtClean="0">
                <a:latin typeface="Times New Roman"/>
                <a:cs typeface="Times New Roman"/>
              </a:rPr>
              <a:t>2</a:t>
            </a:r>
            <a:r>
              <a:rPr sz="3600" b="1" spc="-10" dirty="0" smtClean="0">
                <a:latin typeface="Times New Roman"/>
                <a:cs typeface="Times New Roman"/>
              </a:rPr>
              <a:t> </a:t>
            </a:r>
            <a:r>
              <a:rPr sz="3600" b="1" spc="-10" dirty="0" err="1" smtClean="0">
                <a:latin typeface="Times New Roman"/>
                <a:cs typeface="Times New Roman"/>
              </a:rPr>
              <a:t>марта</a:t>
            </a:r>
            <a:r>
              <a:rPr lang="ru-RU" sz="3600" b="1" spc="-10" dirty="0" smtClean="0">
                <a:latin typeface="Times New Roman"/>
                <a:cs typeface="Times New Roman"/>
              </a:rPr>
              <a:t> 2025 г.</a:t>
            </a:r>
            <a:r>
              <a:rPr sz="3600" b="1" spc="-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дополнительный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lang="ru-RU" sz="3600" b="1" dirty="0" smtClean="0">
                <a:latin typeface="Times New Roman"/>
                <a:cs typeface="Times New Roman"/>
              </a:rPr>
              <a:t>21 </a:t>
            </a:r>
            <a:r>
              <a:rPr lang="ru-RU" sz="3600" b="1" spc="-10" dirty="0" smtClean="0">
                <a:latin typeface="Times New Roman"/>
                <a:cs typeface="Times New Roman"/>
              </a:rPr>
              <a:t>апреля 2025 г.</a:t>
            </a:r>
            <a:r>
              <a:rPr sz="3600" b="1" spc="-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дополнительный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5" dirty="0" err="1" smtClean="0">
                <a:latin typeface="Times New Roman"/>
                <a:cs typeface="Times New Roman"/>
              </a:rPr>
              <a:t>срок</a:t>
            </a:r>
            <a:endParaRPr lang="ru-RU" sz="3200" spc="5" dirty="0" smtClean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endParaRPr sz="4400" dirty="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</a:pPr>
            <a:r>
              <a:rPr sz="3200" b="1" spc="-10" dirty="0">
                <a:latin typeface="Times New Roman"/>
                <a:cs typeface="Times New Roman"/>
              </a:rPr>
              <a:t>Положительный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40" dirty="0">
                <a:latin typeface="Times New Roman"/>
                <a:cs typeface="Times New Roman"/>
              </a:rPr>
              <a:t>результат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«зачёт»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ГИА-9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266" y="198831"/>
            <a:ext cx="5139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104"/>
                </a:solidFill>
              </a:rPr>
              <a:t>Общие</a:t>
            </a:r>
            <a:r>
              <a:rPr spc="-70" dirty="0">
                <a:solidFill>
                  <a:srgbClr val="703104"/>
                </a:solidFill>
              </a:rPr>
              <a:t> </a:t>
            </a:r>
            <a:r>
              <a:rPr spc="-10" dirty="0">
                <a:solidFill>
                  <a:srgbClr val="703104"/>
                </a:solidFill>
              </a:rPr>
              <a:t>сведения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1371600"/>
            <a:ext cx="73996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  <a:tabLst>
                <a:tab pos="372110" algn="l"/>
                <a:tab pos="372745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ИС </a:t>
            </a:r>
            <a:r>
              <a:rPr sz="2800" spc="-10" dirty="0">
                <a:latin typeface="Times New Roman"/>
                <a:cs typeface="Times New Roman"/>
              </a:rPr>
              <a:t>проводится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 своей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школе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 pitchFamily="34" charset="0"/>
              <a:buChar char="•"/>
              <a:tabLst>
                <a:tab pos="372110" algn="l"/>
                <a:tab pos="372745" algn="l"/>
                <a:tab pos="2472055" algn="l"/>
                <a:tab pos="3256915" algn="l"/>
                <a:tab pos="3893185" algn="l"/>
                <a:tab pos="5076825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   </a:t>
            </a:r>
            <a:r>
              <a:rPr sz="2800" spc="-10" smtClean="0">
                <a:latin typeface="Times New Roman"/>
                <a:cs typeface="Times New Roman"/>
              </a:rPr>
              <a:t>Пров</a:t>
            </a:r>
            <a:r>
              <a:rPr sz="2800" spc="-60" smtClean="0">
                <a:latin typeface="Times New Roman"/>
                <a:cs typeface="Times New Roman"/>
              </a:rPr>
              <a:t>е</a:t>
            </a:r>
            <a:r>
              <a:rPr sz="2800" spc="-5" smtClean="0">
                <a:latin typeface="Times New Roman"/>
                <a:cs typeface="Times New Roman"/>
              </a:rPr>
              <a:t>дение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врем</a:t>
            </a:r>
            <a:r>
              <a:rPr sz="2800" spc="-5" dirty="0">
                <a:latin typeface="Times New Roman"/>
                <a:cs typeface="Times New Roman"/>
              </a:rPr>
              <a:t>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65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ущ</a:t>
            </a:r>
            <a:r>
              <a:rPr sz="2800" spc="5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ст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20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ния  учебного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процесса</a:t>
            </a:r>
            <a:r>
              <a:rPr sz="2800" spc="-5" dirty="0">
                <a:latin typeface="Times New Roman"/>
                <a:cs typeface="Times New Roman"/>
              </a:rPr>
              <a:t> 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497" y="2743199"/>
            <a:ext cx="18707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2110" algn="l"/>
                <a:tab pos="372745" algn="l"/>
              </a:tabLst>
            </a:pPr>
            <a:r>
              <a:rPr sz="2800" spc="-40" dirty="0">
                <a:latin typeface="Times New Roman"/>
                <a:cs typeface="Times New Roman"/>
              </a:rPr>
              <a:t>Готовятся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2743199"/>
            <a:ext cx="52932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15235" algn="l"/>
              </a:tabLst>
            </a:pPr>
            <a:r>
              <a:rPr sz="2800" spc="-40" smtClean="0">
                <a:latin typeface="Times New Roman"/>
                <a:cs typeface="Times New Roman"/>
              </a:rPr>
              <a:t>аудитории,</a:t>
            </a:r>
            <a:r>
              <a:rPr lang="ru-RU" sz="2800" spc="-40" dirty="0" smtClean="0">
                <a:latin typeface="Times New Roman"/>
                <a:cs typeface="Times New Roman"/>
              </a:rPr>
              <a:t> </a:t>
            </a:r>
            <a:r>
              <a:rPr sz="2800" spc="-25" smtClean="0">
                <a:latin typeface="Times New Roman"/>
                <a:cs typeface="Times New Roman"/>
              </a:rPr>
              <a:t>оборудование</a:t>
            </a:r>
            <a:r>
              <a:rPr sz="2800" spc="-25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317497" y="3200400"/>
            <a:ext cx="740473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прорабатываются</a:t>
            </a:r>
            <a:r>
              <a:rPr spc="-25" dirty="0"/>
              <a:t> </a:t>
            </a:r>
            <a:r>
              <a:rPr spc="-30" dirty="0"/>
              <a:t>схемы</a:t>
            </a:r>
            <a:r>
              <a:rPr spc="10" dirty="0"/>
              <a:t> </a:t>
            </a:r>
            <a:r>
              <a:rPr spc="-10" dirty="0"/>
              <a:t>движения</a:t>
            </a:r>
          </a:p>
          <a:p>
            <a:pPr marL="12700" marR="6350" algn="just">
              <a:lnSpc>
                <a:spcPct val="100000"/>
              </a:lnSpc>
              <a:buFont typeface="Arial MT"/>
              <a:buChar char="•"/>
              <a:tabLst>
                <a:tab pos="372745" algn="l"/>
                <a:tab pos="5761990" algn="l"/>
              </a:tabLst>
            </a:pPr>
            <a:r>
              <a:rPr spc="5" smtClean="0"/>
              <a:t>Учащиеся</a:t>
            </a:r>
            <a:r>
              <a:rPr spc="10" smtClean="0"/>
              <a:t> </a:t>
            </a:r>
            <a:r>
              <a:rPr spc="-5" dirty="0"/>
              <a:t>9-ых</a:t>
            </a:r>
            <a:r>
              <a:rPr dirty="0"/>
              <a:t> </a:t>
            </a:r>
            <a:r>
              <a:rPr spc="-5" dirty="0"/>
              <a:t>классов</a:t>
            </a:r>
            <a:r>
              <a:rPr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25" dirty="0"/>
              <a:t>одному </a:t>
            </a:r>
            <a:r>
              <a:rPr spc="-685" dirty="0"/>
              <a:t> </a:t>
            </a:r>
            <a:r>
              <a:rPr spc="-20" dirty="0"/>
              <a:t>приглашаются</a:t>
            </a:r>
            <a:r>
              <a:rPr dirty="0"/>
              <a:t> </a:t>
            </a:r>
            <a:r>
              <a:rPr spc="-5" dirty="0"/>
              <a:t>в</a:t>
            </a:r>
            <a:r>
              <a:rPr spc="5" dirty="0"/>
              <a:t> </a:t>
            </a:r>
            <a:r>
              <a:rPr spc="-45" dirty="0"/>
              <a:t>аудиторию</a:t>
            </a:r>
            <a:r>
              <a:rPr spc="5" dirty="0"/>
              <a:t> </a:t>
            </a:r>
            <a:r>
              <a:rPr spc="-5" dirty="0"/>
              <a:t>для</a:t>
            </a:r>
            <a:r>
              <a:rPr dirty="0"/>
              <a:t> </a:t>
            </a:r>
            <a:r>
              <a:rPr spc="-5" dirty="0"/>
              <a:t>собеседования</a:t>
            </a:r>
          </a:p>
          <a:p>
            <a:pPr marL="372110" indent="-360045" algn="just">
              <a:lnSpc>
                <a:spcPct val="100000"/>
              </a:lnSpc>
              <a:buFont typeface="Arial MT"/>
              <a:buChar char="•"/>
              <a:tabLst>
                <a:tab pos="372745" algn="l"/>
              </a:tabLst>
            </a:pPr>
            <a:r>
              <a:rPr spc="-5" dirty="0"/>
              <a:t>Ведется </a:t>
            </a:r>
            <a:r>
              <a:rPr spc="-30" dirty="0"/>
              <a:t>потоковая</a:t>
            </a:r>
            <a:r>
              <a:rPr spc="-10" dirty="0"/>
              <a:t> </a:t>
            </a:r>
            <a:r>
              <a:rPr spc="-40" dirty="0"/>
              <a:t>аудиозапись</a:t>
            </a:r>
            <a:r>
              <a:rPr spc="-10" dirty="0"/>
              <a:t> </a:t>
            </a:r>
            <a:r>
              <a:rPr spc="-15" dirty="0"/>
              <a:t>ответов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6389" y="486536"/>
            <a:ext cx="7141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62213"/>
                </a:solidFill>
              </a:rPr>
              <a:t>Процедура</a:t>
            </a:r>
            <a:r>
              <a:rPr spc="-55" dirty="0">
                <a:solidFill>
                  <a:srgbClr val="562213"/>
                </a:solidFill>
              </a:rPr>
              <a:t> </a:t>
            </a:r>
            <a:r>
              <a:rPr spc="-25" dirty="0">
                <a:solidFill>
                  <a:srgbClr val="562213"/>
                </a:solidFill>
              </a:rPr>
              <a:t>проведения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315719" y="1694433"/>
          <a:ext cx="7385684" cy="398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810"/>
                <a:gridCol w="4968874"/>
              </a:tblGrid>
              <a:tr h="9055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Аудитория</a:t>
                      </a:r>
                      <a:r>
                        <a:rPr sz="2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собеседования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оборудованным</a:t>
                      </a:r>
                      <a:r>
                        <a:rPr sz="24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рабочим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местом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  <a:tr h="9667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20" smtClean="0">
                          <a:latin typeface="Times New Roman"/>
                          <a:cs typeface="Times New Roman"/>
                        </a:rPr>
                        <a:t>Звукозаписывающее</a:t>
                      </a:r>
                      <a:r>
                        <a:rPr sz="2400" spc="-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устройство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</a:tr>
              <a:tr h="1246124"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аудитории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собеседования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3131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Экзаменатор-собеседник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Эксперт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Участник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итогового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собеседования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</a:tr>
              <a:tr h="862723">
                <a:tc>
                  <a:txBody>
                    <a:bodyPr/>
                    <a:lstStyle/>
                    <a:p>
                      <a:pPr marL="91440" marR="18796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1124585" algn="l"/>
                        </a:tabLst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Время	на</a:t>
                      </a:r>
                      <a:r>
                        <a:rPr sz="2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1-ого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участника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Примерно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598" y="338454"/>
            <a:ext cx="64325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 marR="5080" indent="-195707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562213"/>
                </a:solidFill>
              </a:rPr>
              <a:t>Оценка </a:t>
            </a:r>
            <a:r>
              <a:rPr spc="-15" dirty="0">
                <a:solidFill>
                  <a:srgbClr val="562213"/>
                </a:solidFill>
              </a:rPr>
              <a:t>выполнения </a:t>
            </a:r>
            <a:r>
              <a:rPr spc="-1335" dirty="0">
                <a:solidFill>
                  <a:srgbClr val="562213"/>
                </a:solidFill>
              </a:rPr>
              <a:t> </a:t>
            </a:r>
            <a:r>
              <a:rPr dirty="0">
                <a:solidFill>
                  <a:srgbClr val="562213"/>
                </a:solidFill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8866" y="2296795"/>
            <a:ext cx="43853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8180" algn="l"/>
              </a:tabLst>
            </a:pPr>
            <a:r>
              <a:rPr sz="3200" b="1" dirty="0">
                <a:latin typeface="Times New Roman"/>
                <a:cs typeface="Times New Roman"/>
              </a:rPr>
              <a:t>Зад</a:t>
            </a:r>
            <a:r>
              <a:rPr sz="3200" b="1" spc="5" dirty="0">
                <a:latin typeface="Times New Roman"/>
                <a:cs typeface="Times New Roman"/>
              </a:rPr>
              <a:t>а</a:t>
            </a:r>
            <a:r>
              <a:rPr sz="3200" b="1" spc="-5" dirty="0">
                <a:latin typeface="Times New Roman"/>
                <a:cs typeface="Times New Roman"/>
              </a:rPr>
              <a:t>ни</a:t>
            </a:r>
            <a:r>
              <a:rPr sz="3200" b="1" dirty="0">
                <a:latin typeface="Times New Roman"/>
                <a:cs typeface="Times New Roman"/>
              </a:rPr>
              <a:t>я	оц</a:t>
            </a:r>
            <a:r>
              <a:rPr sz="3200" b="1" spc="5" dirty="0">
                <a:latin typeface="Times New Roman"/>
                <a:cs typeface="Times New Roman"/>
              </a:rPr>
              <a:t>е</a:t>
            </a:r>
            <a:r>
              <a:rPr sz="3200" b="1" spc="-5" dirty="0">
                <a:latin typeface="Times New Roman"/>
                <a:cs typeface="Times New Roman"/>
              </a:rPr>
              <a:t>нива</a:t>
            </a:r>
            <a:r>
              <a:rPr sz="3200" b="1" spc="-30" dirty="0">
                <a:latin typeface="Times New Roman"/>
                <a:cs typeface="Times New Roman"/>
              </a:rPr>
              <a:t>ю</a:t>
            </a:r>
            <a:r>
              <a:rPr sz="3200" b="1" spc="30" dirty="0">
                <a:latin typeface="Times New Roman"/>
                <a:cs typeface="Times New Roman"/>
              </a:rPr>
              <a:t>т</a:t>
            </a:r>
            <a:r>
              <a:rPr sz="3200" b="1" dirty="0">
                <a:latin typeface="Times New Roman"/>
                <a:cs typeface="Times New Roman"/>
              </a:rPr>
              <a:t>ся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53310" algn="l"/>
              </a:tabLst>
            </a:pPr>
            <a:r>
              <a:rPr sz="3200" spc="10" dirty="0">
                <a:latin typeface="Times New Roman"/>
                <a:cs typeface="Times New Roman"/>
              </a:rPr>
              <a:t>процессе	</a:t>
            </a:r>
            <a:r>
              <a:rPr sz="3200" spc="-5" dirty="0">
                <a:latin typeface="Times New Roman"/>
                <a:cs typeface="Times New Roman"/>
              </a:rPr>
              <a:t>ответа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1838" y="2784475"/>
            <a:ext cx="1780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-10" dirty="0">
                <a:latin typeface="Times New Roman"/>
                <a:cs typeface="Times New Roman"/>
              </a:rPr>
              <a:t>ч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тни</a:t>
            </a:r>
            <a:r>
              <a:rPr sz="3200" spc="-5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7496" y="2296795"/>
            <a:ext cx="24003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182495" algn="l"/>
              </a:tabLst>
            </a:pPr>
            <a:r>
              <a:rPr sz="3200" spc="-5" dirty="0">
                <a:latin typeface="Times New Roman"/>
                <a:cs typeface="Times New Roman"/>
              </a:rPr>
              <a:t>э</a:t>
            </a:r>
            <a:r>
              <a:rPr sz="3200" spc="-8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сп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spc="-45" dirty="0">
                <a:latin typeface="Times New Roman"/>
                <a:cs typeface="Times New Roman"/>
              </a:rPr>
              <a:t>рт</a:t>
            </a:r>
            <a:r>
              <a:rPr sz="3200" spc="-55" dirty="0">
                <a:latin typeface="Times New Roman"/>
                <a:cs typeface="Times New Roman"/>
              </a:rPr>
              <a:t>о</a:t>
            </a:r>
            <a:r>
              <a:rPr sz="3200" dirty="0">
                <a:latin typeface="Times New Roman"/>
                <a:cs typeface="Times New Roman"/>
              </a:rPr>
              <a:t>м	в</a:t>
            </a:r>
            <a:endParaRPr sz="32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по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866" y="3272104"/>
            <a:ext cx="5016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1245" algn="l"/>
              </a:tabLst>
            </a:pPr>
            <a:r>
              <a:rPr sz="3200" dirty="0">
                <a:latin typeface="Times New Roman"/>
                <a:cs typeface="Times New Roman"/>
              </a:rPr>
              <a:t>специально	</a:t>
            </a:r>
            <a:r>
              <a:rPr sz="3200" spc="-5" dirty="0">
                <a:latin typeface="Times New Roman"/>
                <a:cs typeface="Times New Roman"/>
              </a:rPr>
              <a:t>разработанным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9371" y="3272104"/>
            <a:ext cx="1867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рит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риям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866" y="3760089"/>
            <a:ext cx="6668770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системе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«зачет/незачет»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35" dirty="0">
                <a:latin typeface="Times New Roman"/>
                <a:cs typeface="Times New Roman"/>
              </a:rPr>
              <a:t>Подача </a:t>
            </a:r>
            <a:r>
              <a:rPr sz="3200" b="1" spc="-5" dirty="0">
                <a:latin typeface="Times New Roman"/>
                <a:cs typeface="Times New Roman"/>
              </a:rPr>
              <a:t>апелляций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предусмотрена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507" y="166878"/>
            <a:ext cx="4445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</a:tabLst>
            </a:pPr>
            <a:r>
              <a:rPr dirty="0"/>
              <a:t>Надо	</a:t>
            </a:r>
            <a:r>
              <a:rPr spc="-5" dirty="0"/>
              <a:t>п</a:t>
            </a:r>
            <a:r>
              <a:rPr spc="-105" dirty="0"/>
              <a:t>о</a:t>
            </a:r>
            <a:r>
              <a:rPr spc="-5" dirty="0"/>
              <a:t>мнить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2940" y="1569719"/>
            <a:ext cx="4443095" cy="2808605"/>
            <a:chOff x="662940" y="1569719"/>
            <a:chExt cx="4443095" cy="2808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5" y="1610867"/>
              <a:ext cx="3212600" cy="128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" y="1569719"/>
              <a:ext cx="3861816" cy="1493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699" y="1620646"/>
              <a:ext cx="3145129" cy="12233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2214" y="2844037"/>
              <a:ext cx="3838575" cy="1529715"/>
            </a:xfrm>
            <a:custGeom>
              <a:avLst/>
              <a:gdLst/>
              <a:ahLst/>
              <a:cxnLst/>
              <a:rect l="l" t="t" r="r" b="b"/>
              <a:pathLst>
                <a:path w="3838575" h="1529714">
                  <a:moveTo>
                    <a:pt x="0" y="0"/>
                  </a:moveTo>
                  <a:lnTo>
                    <a:pt x="0" y="917575"/>
                  </a:lnTo>
                  <a:lnTo>
                    <a:pt x="314490" y="917575"/>
                  </a:lnTo>
                </a:path>
                <a:path w="3838575" h="1529714">
                  <a:moveTo>
                    <a:pt x="314490" y="428116"/>
                  </a:moveTo>
                  <a:lnTo>
                    <a:pt x="324100" y="380503"/>
                  </a:lnTo>
                  <a:lnTo>
                    <a:pt x="350319" y="341629"/>
                  </a:lnTo>
                  <a:lnTo>
                    <a:pt x="389231" y="315424"/>
                  </a:lnTo>
                  <a:lnTo>
                    <a:pt x="436918" y="305815"/>
                  </a:lnTo>
                  <a:lnTo>
                    <a:pt x="3716185" y="305815"/>
                  </a:lnTo>
                  <a:lnTo>
                    <a:pt x="3763798" y="315424"/>
                  </a:lnTo>
                  <a:lnTo>
                    <a:pt x="3802672" y="341629"/>
                  </a:lnTo>
                  <a:lnTo>
                    <a:pt x="3828877" y="380503"/>
                  </a:lnTo>
                  <a:lnTo>
                    <a:pt x="3838486" y="428116"/>
                  </a:lnTo>
                  <a:lnTo>
                    <a:pt x="3838486" y="1406906"/>
                  </a:lnTo>
                  <a:lnTo>
                    <a:pt x="3828877" y="1454519"/>
                  </a:lnTo>
                  <a:lnTo>
                    <a:pt x="3802672" y="1493393"/>
                  </a:lnTo>
                  <a:lnTo>
                    <a:pt x="3763798" y="1519598"/>
                  </a:lnTo>
                  <a:lnTo>
                    <a:pt x="3716185" y="1529207"/>
                  </a:lnTo>
                  <a:lnTo>
                    <a:pt x="436918" y="1529207"/>
                  </a:lnTo>
                  <a:lnTo>
                    <a:pt x="389231" y="1519598"/>
                  </a:lnTo>
                  <a:lnTo>
                    <a:pt x="350319" y="1493393"/>
                  </a:lnTo>
                  <a:lnTo>
                    <a:pt x="324100" y="1454519"/>
                  </a:lnTo>
                  <a:lnTo>
                    <a:pt x="314490" y="1406906"/>
                  </a:lnTo>
                  <a:lnTo>
                    <a:pt x="314490" y="428116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61489" y="3133420"/>
            <a:ext cx="3242310" cy="11880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2890"/>
              </a:lnSpc>
              <a:spcBef>
                <a:spcPts val="585"/>
              </a:spcBef>
            </a:pPr>
            <a:r>
              <a:rPr sz="2800" spc="-35" dirty="0">
                <a:latin typeface="Times New Roman"/>
                <a:cs typeface="Times New Roman"/>
              </a:rPr>
              <a:t>Необходимо </a:t>
            </a:r>
            <a:r>
              <a:rPr sz="2800" spc="-15" dirty="0">
                <a:latin typeface="Times New Roman"/>
                <a:cs typeface="Times New Roman"/>
              </a:rPr>
              <a:t>набрать,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чтобы</a:t>
            </a:r>
            <a:endParaRPr sz="2800">
              <a:latin typeface="Times New Roman"/>
              <a:cs typeface="Times New Roman"/>
            </a:endParaRPr>
          </a:p>
          <a:p>
            <a:pPr marR="80010" algn="ctr">
              <a:lnSpc>
                <a:spcPts val="2890"/>
              </a:lnSpc>
            </a:pPr>
            <a:r>
              <a:rPr sz="2800" spc="-10" dirty="0">
                <a:latin typeface="Times New Roman"/>
                <a:cs typeface="Times New Roman"/>
              </a:rPr>
              <a:t>получить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"зачет"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32603" y="1569719"/>
            <a:ext cx="3862070" cy="1493520"/>
            <a:chOff x="4832603" y="1569719"/>
            <a:chExt cx="3862070" cy="14935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680" y="1610867"/>
              <a:ext cx="3325359" cy="12893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2603" y="1569719"/>
              <a:ext cx="3861815" cy="14935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822" y="1620646"/>
              <a:ext cx="3258057" cy="12233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96162" y="1745945"/>
            <a:ext cx="70211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2110" algn="l"/>
              </a:tabLst>
            </a:pP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5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баллов	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5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баллов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81815" y="2839275"/>
            <a:ext cx="3222625" cy="1539240"/>
            <a:chOff x="5381815" y="2839275"/>
            <a:chExt cx="3222625" cy="1539240"/>
          </a:xfrm>
        </p:grpSpPr>
        <p:sp>
          <p:nvSpPr>
            <p:cNvPr id="15" name="object 15"/>
            <p:cNvSpPr/>
            <p:nvPr/>
          </p:nvSpPr>
          <p:spPr>
            <a:xfrm>
              <a:off x="5386578" y="2844038"/>
              <a:ext cx="326390" cy="917575"/>
            </a:xfrm>
            <a:custGeom>
              <a:avLst/>
              <a:gdLst/>
              <a:ahLst/>
              <a:cxnLst/>
              <a:rect l="l" t="t" r="r" b="b"/>
              <a:pathLst>
                <a:path w="326389" h="917575">
                  <a:moveTo>
                    <a:pt x="0" y="0"/>
                  </a:moveTo>
                  <a:lnTo>
                    <a:pt x="0" y="917575"/>
                  </a:lnTo>
                  <a:lnTo>
                    <a:pt x="325882" y="917575"/>
                  </a:lnTo>
                </a:path>
              </a:pathLst>
            </a:custGeom>
            <a:ln w="952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2460" y="3149854"/>
              <a:ext cx="2887345" cy="1223645"/>
            </a:xfrm>
            <a:custGeom>
              <a:avLst/>
              <a:gdLst/>
              <a:ahLst/>
              <a:cxnLst/>
              <a:rect l="l" t="t" r="r" b="b"/>
              <a:pathLst>
                <a:path w="2887345" h="1223645">
                  <a:moveTo>
                    <a:pt x="0" y="122300"/>
                  </a:moveTo>
                  <a:lnTo>
                    <a:pt x="9608" y="74687"/>
                  </a:lnTo>
                  <a:lnTo>
                    <a:pt x="35813" y="35813"/>
                  </a:lnTo>
                  <a:lnTo>
                    <a:pt x="74687" y="9608"/>
                  </a:lnTo>
                  <a:lnTo>
                    <a:pt x="122300" y="0"/>
                  </a:lnTo>
                  <a:lnTo>
                    <a:pt x="2764409" y="0"/>
                  </a:lnTo>
                  <a:lnTo>
                    <a:pt x="2812041" y="9608"/>
                  </a:lnTo>
                  <a:lnTo>
                    <a:pt x="2850959" y="35813"/>
                  </a:lnTo>
                  <a:lnTo>
                    <a:pt x="2877208" y="74687"/>
                  </a:lnTo>
                  <a:lnTo>
                    <a:pt x="2886837" y="122300"/>
                  </a:lnTo>
                  <a:lnTo>
                    <a:pt x="2886837" y="1101090"/>
                  </a:lnTo>
                  <a:lnTo>
                    <a:pt x="2877208" y="1148703"/>
                  </a:lnTo>
                  <a:lnTo>
                    <a:pt x="2850959" y="1187577"/>
                  </a:lnTo>
                  <a:lnTo>
                    <a:pt x="2812041" y="1213782"/>
                  </a:lnTo>
                  <a:lnTo>
                    <a:pt x="2764409" y="1223391"/>
                  </a:lnTo>
                  <a:lnTo>
                    <a:pt x="122300" y="1223391"/>
                  </a:lnTo>
                  <a:lnTo>
                    <a:pt x="74687" y="1213782"/>
                  </a:lnTo>
                  <a:lnTo>
                    <a:pt x="35813" y="1187577"/>
                  </a:lnTo>
                  <a:lnTo>
                    <a:pt x="9608" y="1148703"/>
                  </a:lnTo>
                  <a:lnTo>
                    <a:pt x="0" y="1101090"/>
                  </a:lnTo>
                  <a:lnTo>
                    <a:pt x="0" y="122300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44921" y="3133420"/>
            <a:ext cx="2621915" cy="11880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3550" marR="185420" indent="-268605">
              <a:lnSpc>
                <a:spcPts val="2890"/>
              </a:lnSpc>
              <a:spcBef>
                <a:spcPts val="585"/>
              </a:spcBef>
            </a:pPr>
            <a:r>
              <a:rPr sz="2800" spc="-10" dirty="0">
                <a:latin typeface="Times New Roman"/>
                <a:cs typeface="Times New Roman"/>
              </a:rPr>
              <a:t>М</a:t>
            </a:r>
            <a:r>
              <a:rPr sz="2800" spc="-20" dirty="0">
                <a:latin typeface="Times New Roman"/>
                <a:cs typeface="Times New Roman"/>
              </a:rPr>
              <a:t>а</a:t>
            </a:r>
            <a:r>
              <a:rPr sz="2800" spc="-85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си</a:t>
            </a:r>
            <a:r>
              <a:rPr sz="2800" spc="-45" dirty="0">
                <a:latin typeface="Times New Roman"/>
                <a:cs typeface="Times New Roman"/>
              </a:rPr>
              <a:t>м</a:t>
            </a:r>
            <a:r>
              <a:rPr sz="2800" spc="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15" dirty="0">
                <a:latin typeface="Times New Roman"/>
                <a:cs typeface="Times New Roman"/>
              </a:rPr>
              <a:t>ь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3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е  </a:t>
            </a:r>
            <a:r>
              <a:rPr sz="2800" spc="-20" dirty="0">
                <a:latin typeface="Times New Roman"/>
                <a:cs typeface="Times New Roman"/>
              </a:rPr>
              <a:t>количество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90"/>
              </a:lnSpc>
            </a:pPr>
            <a:r>
              <a:rPr sz="2800" spc="-5" dirty="0">
                <a:latin typeface="Times New Roman"/>
                <a:cs typeface="Times New Roman"/>
              </a:rPr>
              <a:t>за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собеседование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4577" y="5031354"/>
            <a:ext cx="1043701" cy="121640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599425" y="4677155"/>
            <a:ext cx="4429125" cy="1965960"/>
            <a:chOff x="4599425" y="4677155"/>
            <a:chExt cx="4429125" cy="196596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9425" y="4677155"/>
              <a:ext cx="4314453" cy="19659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3291" y="5236463"/>
              <a:ext cx="4024884" cy="9235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50866" y="4724653"/>
              <a:ext cx="4211320" cy="1824989"/>
            </a:xfrm>
            <a:custGeom>
              <a:avLst/>
              <a:gdLst/>
              <a:ahLst/>
              <a:cxnLst/>
              <a:rect l="l" t="t" r="r" b="b"/>
              <a:pathLst>
                <a:path w="4211320" h="1824990">
                  <a:moveTo>
                    <a:pt x="912368" y="0"/>
                  </a:moveTo>
                  <a:lnTo>
                    <a:pt x="0" y="912393"/>
                  </a:lnTo>
                  <a:lnTo>
                    <a:pt x="912368" y="1824774"/>
                  </a:lnTo>
                  <a:lnTo>
                    <a:pt x="912368" y="1368590"/>
                  </a:lnTo>
                  <a:lnTo>
                    <a:pt x="4210939" y="1368590"/>
                  </a:lnTo>
                  <a:lnTo>
                    <a:pt x="4210939" y="456184"/>
                  </a:lnTo>
                  <a:lnTo>
                    <a:pt x="912368" y="456184"/>
                  </a:lnTo>
                  <a:lnTo>
                    <a:pt x="91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50866" y="4724653"/>
              <a:ext cx="4211320" cy="1824989"/>
            </a:xfrm>
            <a:custGeom>
              <a:avLst/>
              <a:gdLst/>
              <a:ahLst/>
              <a:cxnLst/>
              <a:rect l="l" t="t" r="r" b="b"/>
              <a:pathLst>
                <a:path w="4211320" h="1824990">
                  <a:moveTo>
                    <a:pt x="4210939" y="456184"/>
                  </a:moveTo>
                  <a:lnTo>
                    <a:pt x="912368" y="456184"/>
                  </a:lnTo>
                  <a:lnTo>
                    <a:pt x="912368" y="0"/>
                  </a:lnTo>
                  <a:lnTo>
                    <a:pt x="0" y="912393"/>
                  </a:lnTo>
                  <a:lnTo>
                    <a:pt x="912368" y="1824774"/>
                  </a:lnTo>
                  <a:lnTo>
                    <a:pt x="912368" y="1368590"/>
                  </a:lnTo>
                  <a:lnTo>
                    <a:pt x="4210939" y="1368590"/>
                  </a:lnTo>
                  <a:lnTo>
                    <a:pt x="4210939" y="45618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86553" y="5311521"/>
            <a:ext cx="3600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1727200" algn="l"/>
                <a:tab pos="2786380" algn="l"/>
              </a:tabLst>
            </a:pP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792A08"/>
                </a:solidFill>
                <a:latin typeface="Times New Roman"/>
                <a:cs typeface="Times New Roman"/>
              </a:rPr>
              <a:t>ы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п</a:t>
            </a:r>
            <a:r>
              <a:rPr sz="2000" b="1" spc="-45" dirty="0">
                <a:solidFill>
                  <a:srgbClr val="792A08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spc="-20" dirty="0">
                <a:solidFill>
                  <a:srgbClr val="792A08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ни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к	9	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792A08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а	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пр</a:t>
            </a:r>
            <a:r>
              <a:rPr sz="2000" b="1" spc="-10" dirty="0">
                <a:solidFill>
                  <a:srgbClr val="792A08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ве  </a:t>
            </a:r>
            <a:r>
              <a:rPr sz="2000" b="1" spc="-20">
                <a:solidFill>
                  <a:srgbClr val="792A08"/>
                </a:solidFill>
                <a:latin typeface="Times New Roman"/>
                <a:cs typeface="Times New Roman"/>
              </a:rPr>
              <a:t>готовиться</a:t>
            </a:r>
            <a:r>
              <a:rPr sz="2000" b="1" spc="1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0" dirty="0" smtClean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792A08"/>
                </a:solidFill>
                <a:latin typeface="Times New Roman"/>
                <a:cs typeface="Times New Roman"/>
              </a:rPr>
              <a:t>и</a:t>
            </a:r>
            <a:r>
              <a:rPr lang="ru-RU" sz="2000" b="1" dirty="0" smtClean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pc="-5" smtClean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92A08"/>
                </a:solidFill>
                <a:latin typeface="Times New Roman"/>
                <a:cs typeface="Times New Roman"/>
              </a:rPr>
              <a:t>отвечать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775" y="4858969"/>
            <a:ext cx="152273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014"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C00000"/>
                </a:solidFill>
                <a:latin typeface="Calibri"/>
                <a:cs typeface="Calibri"/>
              </a:rPr>
              <a:t>15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минут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04800"/>
            <a:ext cx="4457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562213"/>
                </a:solidFill>
              </a:rPr>
              <a:t>Типы</a:t>
            </a:r>
            <a:r>
              <a:rPr spc="-85" dirty="0">
                <a:solidFill>
                  <a:srgbClr val="562213"/>
                </a:solidFill>
              </a:rPr>
              <a:t> </a:t>
            </a:r>
            <a:r>
              <a:rPr dirty="0">
                <a:solidFill>
                  <a:srgbClr val="562213"/>
                </a:solidFill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752600"/>
            <a:ext cx="7188834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715" indent="-5156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83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Выразительное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чтение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текста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научно-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публицистического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стиля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buAutoNum type="arabicPeriod"/>
              <a:tabLst>
                <a:tab pos="528320" algn="l"/>
                <a:tab pos="4682490" algn="l"/>
              </a:tabLst>
            </a:pPr>
            <a:r>
              <a:rPr sz="2800" b="1" spc="-10" smtClean="0">
                <a:latin typeface="Times New Roman"/>
                <a:cs typeface="Times New Roman"/>
              </a:rPr>
              <a:t>Переска</a:t>
            </a:r>
            <a:r>
              <a:rPr lang="ru-RU" sz="2800" b="1" spc="-10" dirty="0" smtClean="0">
                <a:latin typeface="Times New Roman"/>
                <a:cs typeface="Times New Roman"/>
              </a:rPr>
              <a:t>з</a:t>
            </a:r>
            <a:r>
              <a:rPr sz="2800" spc="-5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прочитанного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вслух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текста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с </a:t>
            </a:r>
            <a:r>
              <a:rPr sz="2800" spc="-685">
                <a:latin typeface="Times New Roman"/>
                <a:cs typeface="Times New Roman"/>
              </a:rPr>
              <a:t> </a:t>
            </a:r>
            <a:r>
              <a:rPr lang="ru-RU" sz="2800" spc="-15" dirty="0" smtClean="0">
                <a:latin typeface="Times New Roman"/>
                <a:cs typeface="Times New Roman"/>
              </a:rPr>
              <a:t>включением цитаты</a:t>
            </a:r>
            <a:r>
              <a:rPr sz="2800" spc="-15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8320" algn="l"/>
                <a:tab pos="4813935" algn="l"/>
              </a:tabLst>
            </a:pPr>
            <a:r>
              <a:rPr sz="2800" b="1" spc="-40" smtClean="0">
                <a:latin typeface="Times New Roman"/>
                <a:cs typeface="Times New Roman"/>
              </a:rPr>
              <a:t>М</a:t>
            </a:r>
            <a:r>
              <a:rPr sz="2800" b="1" spc="-5" smtClean="0">
                <a:latin typeface="Times New Roman"/>
                <a:cs typeface="Times New Roman"/>
              </a:rPr>
              <a:t>он</a:t>
            </a:r>
            <a:r>
              <a:rPr sz="2800" b="1" spc="-35" smtClean="0">
                <a:latin typeface="Times New Roman"/>
                <a:cs typeface="Times New Roman"/>
              </a:rPr>
              <a:t>о</a:t>
            </a:r>
            <a:r>
              <a:rPr sz="2800" b="1" spc="-10" smtClean="0">
                <a:latin typeface="Times New Roman"/>
                <a:cs typeface="Times New Roman"/>
              </a:rPr>
              <a:t>л</a:t>
            </a:r>
            <a:r>
              <a:rPr sz="2800" b="1" smtClean="0">
                <a:latin typeface="Times New Roman"/>
                <a:cs typeface="Times New Roman"/>
              </a:rPr>
              <a:t>о</a:t>
            </a:r>
            <a:r>
              <a:rPr sz="2800" b="1" spc="-15" smtClean="0">
                <a:latin typeface="Times New Roman"/>
                <a:cs typeface="Times New Roman"/>
              </a:rPr>
              <a:t>г</a:t>
            </a:r>
            <a:r>
              <a:rPr sz="2800" b="1" spc="-10" smtClean="0">
                <a:latin typeface="Times New Roman"/>
                <a:cs typeface="Times New Roman"/>
              </a:rPr>
              <a:t>ич</a:t>
            </a:r>
            <a:r>
              <a:rPr sz="2800" b="1" spc="10" smtClean="0">
                <a:latin typeface="Times New Roman"/>
                <a:cs typeface="Times New Roman"/>
              </a:rPr>
              <a:t>е</a:t>
            </a:r>
            <a:r>
              <a:rPr sz="2800" b="1" spc="-5" smtClean="0">
                <a:latin typeface="Times New Roman"/>
                <a:cs typeface="Times New Roman"/>
              </a:rPr>
              <a:t>с</a:t>
            </a:r>
            <a:r>
              <a:rPr sz="2800" b="1" spc="-50" smtClean="0">
                <a:latin typeface="Times New Roman"/>
                <a:cs typeface="Times New Roman"/>
              </a:rPr>
              <a:t>к</a:t>
            </a:r>
            <a:r>
              <a:rPr sz="2800" b="1" spc="-5" smtClean="0">
                <a:latin typeface="Times New Roman"/>
                <a:cs typeface="Times New Roman"/>
              </a:rPr>
              <a:t>ое</a:t>
            </a:r>
            <a:r>
              <a:rPr lang="ru-RU" sz="2800" b="1" spc="-5" dirty="0" smtClean="0">
                <a:latin typeface="Times New Roman"/>
                <a:cs typeface="Times New Roman"/>
              </a:rPr>
              <a:t> </a:t>
            </a:r>
            <a:r>
              <a:rPr sz="2800" b="1" spc="-10" smtClean="0">
                <a:latin typeface="Times New Roman"/>
                <a:cs typeface="Times New Roman"/>
              </a:rPr>
              <a:t>выс</a:t>
            </a:r>
            <a:r>
              <a:rPr sz="2800" b="1" spc="-60" smtClean="0">
                <a:latin typeface="Times New Roman"/>
                <a:cs typeface="Times New Roman"/>
              </a:rPr>
              <a:t>к</a:t>
            </a:r>
            <a:r>
              <a:rPr sz="2800" b="1" spc="-5" smtClean="0">
                <a:latin typeface="Times New Roman"/>
                <a:cs typeface="Times New Roman"/>
              </a:rPr>
              <a:t>а</a:t>
            </a:r>
            <a:r>
              <a:rPr sz="2800" b="1" smtClean="0">
                <a:latin typeface="Times New Roman"/>
                <a:cs typeface="Times New Roman"/>
              </a:rPr>
              <a:t>з</a:t>
            </a:r>
            <a:r>
              <a:rPr sz="2800" b="1" spc="5" smtClean="0">
                <a:latin typeface="Times New Roman"/>
                <a:cs typeface="Times New Roman"/>
              </a:rPr>
              <a:t>ы</a:t>
            </a:r>
            <a:r>
              <a:rPr sz="2800" b="1" spc="-10" smtClean="0">
                <a:latin typeface="Times New Roman"/>
                <a:cs typeface="Times New Roman"/>
              </a:rPr>
              <a:t>вание  </a:t>
            </a:r>
            <a:r>
              <a:rPr sz="2800" dirty="0">
                <a:latin typeface="Times New Roman"/>
                <a:cs typeface="Times New Roman"/>
              </a:rPr>
              <a:t>(описание, </a:t>
            </a:r>
            <a:r>
              <a:rPr sz="2800" spc="-5" dirty="0">
                <a:latin typeface="Times New Roman"/>
                <a:cs typeface="Times New Roman"/>
              </a:rPr>
              <a:t>повествование, </a:t>
            </a:r>
            <a:r>
              <a:rPr sz="2800" spc="-10" dirty="0">
                <a:latin typeface="Times New Roman"/>
                <a:cs typeface="Times New Roman"/>
              </a:rPr>
              <a:t>рассуждение)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одной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 выбранных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тем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 algn="just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b="1" dirty="0">
                <a:latin typeface="Times New Roman"/>
                <a:cs typeface="Times New Roman"/>
              </a:rPr>
              <a:t>Диалог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20" dirty="0">
                <a:latin typeface="Times New Roman"/>
                <a:cs typeface="Times New Roman"/>
              </a:rPr>
              <a:t>экзаменатором-собеседником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теме</a:t>
            </a:r>
            <a:r>
              <a:rPr sz="2800" spc="1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монолога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192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Итоговое собеседование  по русскому языку (ИС)</vt:lpstr>
      <vt:lpstr>СРОКИ  ПРОВЕДЕНИЯ</vt:lpstr>
      <vt:lpstr>Общие сведения</vt:lpstr>
      <vt:lpstr>Процедура проведения</vt:lpstr>
      <vt:lpstr>Оценка выполнения  заданий</vt:lpstr>
      <vt:lpstr>Надо помнить</vt:lpstr>
      <vt:lpstr>Типы заданий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Завуч_1</dc:creator>
  <cp:lastModifiedBy>pechat</cp:lastModifiedBy>
  <cp:revision>22</cp:revision>
  <dcterms:created xsi:type="dcterms:W3CDTF">2022-12-19T17:40:50Z</dcterms:created>
  <dcterms:modified xsi:type="dcterms:W3CDTF">2025-01-25T03:09:03Z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2022-12-19T00:00:00Z</vt:filetime>
  </property>
</Properties>
</file>